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66" r:id="rId6"/>
    <p:sldId id="267" r:id="rId7"/>
    <p:sldId id="268" r:id="rId8"/>
    <p:sldId id="269" r:id="rId9"/>
    <p:sldId id="259" r:id="rId10"/>
    <p:sldId id="270" r:id="rId11"/>
    <p:sldId id="271" r:id="rId12"/>
    <p:sldId id="276" r:id="rId13"/>
    <p:sldId id="261" r:id="rId14"/>
    <p:sldId id="277" r:id="rId15"/>
    <p:sldId id="275" r:id="rId16"/>
    <p:sldId id="263" r:id="rId17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0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B81B5A-B50F-4ECE-B228-EF09650DD4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EE13C-4532-4406-B7B3-A9F2EDB70FB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E27A266-0F2F-4246-A2E3-EFBAC52D3926}" type="datetimeFigureOut">
              <a:rPr lang="sr-Latn-CS"/>
              <a:pPr>
                <a:defRPr/>
              </a:pPr>
              <a:t>27.5.2025.</a:t>
            </a:fld>
            <a:endParaRPr lang="hr-HR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8379A6C-5DE6-47EA-838A-E672196FE2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95D556-0912-4102-BE92-73FF9999C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F5D50-AA35-4683-9709-6391BF9015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C8EF6-12B5-4613-9AB9-6ADA3CEC0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D2E1584-A221-488E-BAF2-8AAC1E1B8127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5D22A8B3-11A6-49F6-9F7C-3DF2A3C272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710FBEA1-882D-4BB2-BB93-D8BAD53D15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5721DD4F-EB45-4028-B035-556EB7AC0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7A6366-4139-4702-95D2-8789C15B03E6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hr-HR" altLang="sr-Latn-R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>
            <a:extLst>
              <a:ext uri="{FF2B5EF4-FFF2-40B4-BE49-F238E27FC236}">
                <a16:creationId xmlns:a16="http://schemas.microsoft.com/office/drawing/2014/main" id="{EC7863E4-4C92-494B-9CFF-9AE74E2E7C36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D555BEDA-B644-4B8B-897C-681AE20A7D26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82AC2CA7-DD6E-40E1-9098-6A33E2DCE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1570AC22-4AD0-41A2-AD40-0D6EED505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7EE882BE-FC02-4B83-A644-D3E2C8837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cxnSp>
          <p:nvCxnSpPr>
            <p:cNvPr id="10" name="Straight Connector 19">
              <a:extLst>
                <a:ext uri="{FF2B5EF4-FFF2-40B4-BE49-F238E27FC236}">
                  <a16:creationId xmlns:a16="http://schemas.microsoft.com/office/drawing/2014/main" id="{29EFFA1F-4B58-4C32-BAFE-4EC868675AA6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0C1879E7-8A69-426D-B321-F0E7A764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096035B-706E-4EE5-8940-F3E4A3098111}" type="datetimeFigureOut">
              <a:rPr lang="sr-Latn-CS"/>
              <a:pPr>
                <a:defRPr/>
              </a:pPr>
              <a:t>27.5.2025.</a:t>
            </a:fld>
            <a:endParaRPr lang="hr-HR" dirty="0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913903D5-9712-4FC3-8488-A9BB889C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BA9C6C37-D467-42A8-805E-F7A50AFF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30089D-98ED-473D-9B98-A62642C69514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82996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4D02604-BDAA-4DDA-AFF9-7BCAA4493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9628A-FA15-412C-AD13-F71BD112862B}" type="datetimeFigureOut">
              <a:rPr lang="sr-Latn-CS"/>
              <a:pPr>
                <a:defRPr/>
              </a:pPr>
              <a:t>27.5.2025.</a:t>
            </a:fld>
            <a:endParaRPr lang="hr-HR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C533539-21E9-4888-8D9C-604FA0EE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4661B64-67A3-4A4F-96C4-B2B19C02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91E8C-7765-4A7D-BD7F-3728FF75DF67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58788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B150D78-44D8-4306-9EEF-B66100F3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B7EE2-FA3D-4B07-8B72-D702ACE62A5A}" type="datetimeFigureOut">
              <a:rPr lang="sr-Latn-CS"/>
              <a:pPr>
                <a:defRPr/>
              </a:pPr>
              <a:t>27.5.2025.</a:t>
            </a:fld>
            <a:endParaRPr lang="hr-HR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B223237-ABE8-4D64-9426-9F19E029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6503D67-6E62-49EC-A126-1D0815A3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724EB-6E37-42CD-A064-BF180B4B68B1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415611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903F171-5B85-4F2C-B459-F8654BA5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1F5B1-2D80-4FD8-A993-DE540CFAA772}" type="datetimeFigureOut">
              <a:rPr lang="sr-Latn-CS"/>
              <a:pPr>
                <a:defRPr/>
              </a:pPr>
              <a:t>27.5.2025.</a:t>
            </a:fld>
            <a:endParaRPr lang="hr-HR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58D783A-B44C-41B4-BDC5-590929B3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4F7AFDB-D32B-4CCF-B458-C7E4BF72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8863D-2B27-4391-AC31-F5B5271E9D85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71028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EC4BD702-01DB-4EE6-9835-93E73F449C8D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Chevron 11">
            <a:extLst>
              <a:ext uri="{FF2B5EF4-FFF2-40B4-BE49-F238E27FC236}">
                <a16:creationId xmlns:a16="http://schemas.microsoft.com/office/drawing/2014/main" id="{D0A2B2F3-EF88-491B-8F7C-68F1D4C00AA3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99CD4C-07D3-46E2-9A98-846C5D86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621A0B-01C8-494B-BEFE-203B60232043}" type="datetimeFigureOut">
              <a:rPr lang="sr-Latn-CS"/>
              <a:pPr>
                <a:defRPr/>
              </a:pPr>
              <a:t>27.5.2025.</a:t>
            </a:fld>
            <a:endParaRPr lang="hr-H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30F727-B41B-4F44-AA21-FE19685D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74D9E8-E2E1-4E03-87A8-8BD73E77D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2F527-4267-499D-970C-B9FF4C8D756F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362110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0FB48-5404-4D16-8F87-0794CA26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7F7B82-3702-43DD-9D6C-8F6276382359}" type="datetimeFigureOut">
              <a:rPr lang="sr-Latn-CS"/>
              <a:pPr>
                <a:defRPr/>
              </a:pPr>
              <a:t>27.5.2025.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544CC-3EA2-4B4F-BAE9-7F9BEBF8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CE1C2-9E74-4949-9F34-1FD147D5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916A4-4F70-48E3-8B09-35CE28E337F5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2899410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8020C-BBF8-4C55-9901-1D3C347F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8B6225-6F9A-4E30-884E-2D1E1792A544}" type="datetimeFigureOut">
              <a:rPr lang="sr-Latn-CS"/>
              <a:pPr>
                <a:defRPr/>
              </a:pPr>
              <a:t>27.5.2025.</a:t>
            </a:fld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9F6A66-9D28-4966-AFB9-88668547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42EC63-8B97-4654-A315-DCEAF952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5B935-41A2-4DF4-963B-31AA06F137F6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2922992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99147-DD97-4E52-A253-27A0B350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3285D9-0B6D-4049-B546-7B89AF3282CB}" type="datetimeFigureOut">
              <a:rPr lang="sr-Latn-CS"/>
              <a:pPr>
                <a:defRPr/>
              </a:pPr>
              <a:t>27.5.2025.</a:t>
            </a:fld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2BE2E-262C-4897-AF52-F0162931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98E80-658A-4C84-83EF-9505D7CC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BFBF0-92FF-4D17-B551-4371E3792724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365972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16798DF3-80E6-4BEE-BAD6-26A9008DF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5F615-9C28-47ED-814D-6733F5DC27FC}" type="datetimeFigureOut">
              <a:rPr lang="sr-Latn-CS"/>
              <a:pPr>
                <a:defRPr/>
              </a:pPr>
              <a:t>27.5.2025.</a:t>
            </a:fld>
            <a:endParaRPr lang="hr-HR" dirty="0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5D95D8C5-C79D-4051-B233-8AC868E7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0962AEF5-5A53-4076-88F3-A287C94E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C2F05-B8C3-4823-9544-96251FEF0EA5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22633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02E03-FD59-4B7E-B6DD-E350878E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C2CCA2-B572-4083-A700-4B1721FEB4BA}" type="datetimeFigureOut">
              <a:rPr lang="sr-Latn-CS"/>
              <a:pPr>
                <a:defRPr/>
              </a:pPr>
              <a:t>27.5.2025.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ED1F1-E9DE-417A-BEA4-AD1C6394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D7A50-F72A-4340-ACE2-95C198C6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66E3A-8BB2-42C5-B821-DEA49CFBABB7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418126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BFC11661-F9F6-467A-A8D6-9F4AC66D2C39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26FE5E74-A281-487A-A44D-1C2EC43ABE16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r-HR" dirty="0"/>
          </a:p>
        </p:txBody>
      </p:sp>
      <p:sp>
        <p:nvSpPr>
          <p:cNvPr id="7" name="Right Triangle 15">
            <a:extLst>
              <a:ext uri="{FF2B5EF4-FFF2-40B4-BE49-F238E27FC236}">
                <a16:creationId xmlns:a16="http://schemas.microsoft.com/office/drawing/2014/main" id="{2B705B09-6E36-489B-A934-186F564EEA29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id="{0D1CA7F9-49FC-414F-9B20-429065B8DC30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8">
            <a:extLst>
              <a:ext uri="{FF2B5EF4-FFF2-40B4-BE49-F238E27FC236}">
                <a16:creationId xmlns:a16="http://schemas.microsoft.com/office/drawing/2014/main" id="{E4C6C3E4-6232-4FD9-AB2B-1CDF18696647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0" name="Chevron 19">
            <a:extLst>
              <a:ext uri="{FF2B5EF4-FFF2-40B4-BE49-F238E27FC236}">
                <a16:creationId xmlns:a16="http://schemas.microsoft.com/office/drawing/2014/main" id="{5EE75CBD-4231-432A-8788-64A014E74E94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260D3EC2-C994-4A99-9A46-80800EEE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48656D2-207C-4B19-A9F7-25237A7431A3}" type="datetimeFigureOut">
              <a:rPr lang="sr-Latn-CS"/>
              <a:pPr>
                <a:defRPr/>
              </a:pPr>
              <a:t>27.5.2025.</a:t>
            </a:fld>
            <a:endParaRPr lang="hr-HR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2346584-CEB3-4B06-B6AD-805387114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C6B6AFC-D99D-48C9-9E94-00F18F0EC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9E8CF-9B8E-4CCB-A435-212839B77B38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399819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D34A462-42E7-4118-8D34-6917F35F1D63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5964BCED-1A21-438C-9098-CC243D4E0B68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r-HR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D6E70DB-CFF5-4D6F-A721-76CB074C5F5D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E2504B-CFB4-442A-8DC8-F76AD1972239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67ECA86-CF82-4C55-8CBE-B00B5F5B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17F9E23D-0F92-4646-8611-10A5C39274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181AB34-7468-41AC-B86B-FDAC43020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998E375-330B-44BA-A35C-7FDE126E42ED}" type="datetimeFigureOut">
              <a:rPr lang="sr-Latn-CS"/>
              <a:pPr>
                <a:defRPr/>
              </a:pPr>
              <a:t>27.5.2025.</a:t>
            </a:fld>
            <a:endParaRPr lang="hr-HR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96D2D597-A947-4F76-BDE9-053F83B81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AEB7EB2-4515-49B8-B679-C72B9CB67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2A0B456-E3D2-4456-A318-8A0034F31466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65" r:id="rId2"/>
    <p:sldLayoutId id="2147483870" r:id="rId3"/>
    <p:sldLayoutId id="2147483871" r:id="rId4"/>
    <p:sldLayoutId id="2147483872" r:id="rId5"/>
    <p:sldLayoutId id="2147483873" r:id="rId6"/>
    <p:sldLayoutId id="2147483866" r:id="rId7"/>
    <p:sldLayoutId id="2147483874" r:id="rId8"/>
    <p:sldLayoutId id="2147483875" r:id="rId9"/>
    <p:sldLayoutId id="2147483867" r:id="rId10"/>
    <p:sldLayoutId id="21474838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8A578DBA-6013-470A-A203-90C3DC428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EFB38D67-CA04-48F3-8927-9964F64E2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B61AC9C-4505-4590-A472-91E31476C34F}"/>
              </a:ext>
            </a:extLst>
          </p:cNvPr>
          <p:cNvSpPr txBox="1"/>
          <p:nvPr/>
        </p:nvSpPr>
        <p:spPr>
          <a:xfrm>
            <a:off x="539552" y="5960495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i="1" dirty="0">
                <a:solidFill>
                  <a:schemeClr val="bg1"/>
                </a:solidFill>
                <a:latin typeface="+mj-lt"/>
              </a:rPr>
              <a:t>STROJARSKA TEHNIČKA ŠKOLA OSIJEK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A110986-228A-4C46-962A-83784AE7B261}"/>
              </a:ext>
            </a:extLst>
          </p:cNvPr>
          <p:cNvSpPr txBox="1"/>
          <p:nvPr/>
        </p:nvSpPr>
        <p:spPr>
          <a:xfrm>
            <a:off x="1647488" y="6429819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>
                <a:solidFill>
                  <a:schemeClr val="bg1"/>
                </a:solidFill>
                <a:latin typeface="+mj-lt"/>
              </a:rPr>
              <a:t>Istarska 3, 31000 Osijek; Tel: 031/494-600</a:t>
            </a:r>
          </a:p>
        </p:txBody>
      </p:sp>
      <p:pic>
        <p:nvPicPr>
          <p:cNvPr id="4" name="Slika 3" descr="Slika na kojoj se prikazuje na otvorenom, trava, zgrada, cesta&#10;&#10;Opis je automatski generiran">
            <a:extLst>
              <a:ext uri="{FF2B5EF4-FFF2-40B4-BE49-F238E27FC236}">
                <a16:creationId xmlns:a16="http://schemas.microsoft.com/office/drawing/2014/main" id="{E8B2CDE3-8774-461A-912D-357FCEDA81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2"/>
          <a:stretch/>
        </p:blipFill>
        <p:spPr>
          <a:xfrm>
            <a:off x="0" y="1"/>
            <a:ext cx="9153612" cy="58772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75CD18-B9CB-407F-BF0E-3E5EA5B73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Industrijsko-obrtnička škola</a:t>
            </a:r>
          </a:p>
        </p:txBody>
      </p:sp>
      <p:sp>
        <p:nvSpPr>
          <p:cNvPr id="20483" name="Rezervirano mjesto sadržaja 2">
            <a:extLst>
              <a:ext uri="{FF2B5EF4-FFF2-40B4-BE49-F238E27FC236}">
                <a16:creationId xmlns:a16="http://schemas.microsoft.com/office/drawing/2014/main" id="{858D9CC3-F363-4893-BDCE-F73F6DF13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CE984D90-47B2-46DD-BBBB-110FE3B36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60500"/>
            <a:ext cx="78930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78B28A-B507-4BF8-A5EB-08ECB05D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Industrijsko-obrtnička škola</a:t>
            </a:r>
          </a:p>
        </p:txBody>
      </p:sp>
      <p:sp>
        <p:nvSpPr>
          <p:cNvPr id="21507" name="Rezervirano mjesto sadržaja 2">
            <a:extLst>
              <a:ext uri="{FF2B5EF4-FFF2-40B4-BE49-F238E27FC236}">
                <a16:creationId xmlns:a16="http://schemas.microsoft.com/office/drawing/2014/main" id="{8365150A-21F7-4133-ACC5-967172467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F1FBC397-A48A-4CCB-9670-FA4EDC8C2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338455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>
            <a:extLst>
              <a:ext uri="{FF2B5EF4-FFF2-40B4-BE49-F238E27FC236}">
                <a16:creationId xmlns:a16="http://schemas.microsoft.com/office/drawing/2014/main" id="{15F52500-243D-48D0-A588-1C6162DF8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349500"/>
            <a:ext cx="471328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78B28A-B507-4BF8-A5EB-08ECB05D4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45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Industrijsko-obrtnička škola</a:t>
            </a:r>
          </a:p>
        </p:txBody>
      </p:sp>
      <p:sp>
        <p:nvSpPr>
          <p:cNvPr id="21507" name="Rezervirano mjesto sadržaja 2">
            <a:extLst>
              <a:ext uri="{FF2B5EF4-FFF2-40B4-BE49-F238E27FC236}">
                <a16:creationId xmlns:a16="http://schemas.microsoft.com/office/drawing/2014/main" id="{8365150A-21F7-4133-ACC5-967172467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</p:txBody>
      </p:sp>
      <p:pic>
        <p:nvPicPr>
          <p:cNvPr id="1026" name="Picture 2" descr="Strojarska tehnička škola Osijek - Naslovnica - Otvorenje HTEC ...">
            <a:extLst>
              <a:ext uri="{FF2B5EF4-FFF2-40B4-BE49-F238E27FC236}">
                <a16:creationId xmlns:a16="http://schemas.microsoft.com/office/drawing/2014/main" id="{05940629-A3A1-4795-9B7C-943DECEB1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392" y="851560"/>
            <a:ext cx="6543760" cy="344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nc strojevi u tehničkoj školi u osijeku cu838fcf1 ...">
            <a:extLst>
              <a:ext uri="{FF2B5EF4-FFF2-40B4-BE49-F238E27FC236}">
                <a16:creationId xmlns:a16="http://schemas.microsoft.com/office/drawing/2014/main" id="{F794949C-F7BE-488D-813B-95F389758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7" r="14677" b="8437"/>
          <a:stretch/>
        </p:blipFill>
        <p:spPr bwMode="auto">
          <a:xfrm>
            <a:off x="4283968" y="3429000"/>
            <a:ext cx="4402832" cy="32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82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E8AADD70-04A4-4DC2-8A39-3EAFFA4B7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7375"/>
            <a:ext cx="8579296" cy="4149725"/>
          </a:xfrm>
        </p:spPr>
        <p:txBody>
          <a:bodyPr/>
          <a:lstStyle/>
          <a:p>
            <a:pPr eaLnBrk="1" hangingPunct="1"/>
            <a:r>
              <a:rPr lang="hr-HR" altLang="sr-Latn-RS" dirty="0"/>
              <a:t>Kabineti opremljeni računalima, projektorima i priključkom na internet</a:t>
            </a:r>
          </a:p>
          <a:p>
            <a:pPr eaLnBrk="1" hangingPunct="1"/>
            <a:r>
              <a:rPr lang="hr-HR" altLang="sr-Latn-RS" dirty="0"/>
              <a:t>Specijalizirane učionice (CNC, AutoCAD, automehanika, hidraulika i pneumatika, tehničko crtanje, obnovljivi izvori energije)</a:t>
            </a:r>
          </a:p>
          <a:p>
            <a:pPr eaLnBrk="1" hangingPunct="1"/>
            <a:r>
              <a:rPr lang="hr-HR" altLang="sr-Latn-RS" dirty="0"/>
              <a:t>Radionica (ručna i strojna obrada, zavarivanje i autoservis)</a:t>
            </a:r>
          </a:p>
          <a:p>
            <a:pPr eaLnBrk="1" hangingPunct="1"/>
            <a:r>
              <a:rPr lang="hr-HR" altLang="sr-Latn-RS" dirty="0"/>
              <a:t>Sportska dvorana</a:t>
            </a:r>
          </a:p>
          <a:p>
            <a:pPr eaLnBrk="1" hangingPunct="1"/>
            <a:r>
              <a:rPr lang="hr-HR" altLang="sr-Latn-RS"/>
              <a:t>Knjižnica </a:t>
            </a:r>
            <a:r>
              <a:rPr lang="hr-HR" altLang="sr-Latn-RS" dirty="0"/>
              <a:t>i čitaonica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eaLnBrk="1" hangingPunct="1"/>
            <a:endParaRPr lang="hr-HR" altLang="sr-Latn-RS" dirty="0"/>
          </a:p>
          <a:p>
            <a:pPr eaLnBrk="1" hangingPunct="1"/>
            <a:endParaRPr lang="hr-HR" altLang="sr-Latn-RS" dirty="0"/>
          </a:p>
          <a:p>
            <a:pPr eaLnBrk="1" hangingPunct="1"/>
            <a:endParaRPr lang="hr-HR" altLang="sr-Latn-RS" dirty="0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42E6EED1-4185-471B-81F9-1A9562769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8572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Materijalna opremljenost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9" name="Rectangle 2">
            <a:extLst>
              <a:ext uri="{FF2B5EF4-FFF2-40B4-BE49-F238E27FC236}">
                <a16:creationId xmlns:a16="http://schemas.microsoft.com/office/drawing/2014/main" id="{C97BFF54-03D8-4830-A3EF-8B07EF634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06" y="133843"/>
            <a:ext cx="8856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l-PL" altLang="sr-Latn-RS" sz="2000" b="1" u="sng" dirty="0">
                <a:latin typeface="Cambria" panose="02040503050406030204" pitchFamily="18" charset="0"/>
                <a:cs typeface="Times New Roman" panose="02020603050405020304" pitchFamily="18" charset="0"/>
              </a:rPr>
              <a:t>PLAN UPISA UČENIKA U 1. RAZRED</a:t>
            </a:r>
            <a:r>
              <a:rPr lang="hr-HR" altLang="sr-Latn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sr-Latn-RS" sz="2000" b="1" u="sng" dirty="0">
                <a:latin typeface="Cambria" panose="02040503050406030204" pitchFamily="18" charset="0"/>
                <a:cs typeface="Times New Roman" panose="02020603050405020304" pitchFamily="18" charset="0"/>
              </a:rPr>
              <a:t>za šk. 2025./2026. god.- NOVI NAZIVI</a:t>
            </a:r>
            <a:endParaRPr lang="hr-HR" altLang="sr-Latn-R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9FD901FE-90B9-4003-B5EF-0C1DB8ADE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476759"/>
              </p:ext>
            </p:extLst>
          </p:nvPr>
        </p:nvGraphicFramePr>
        <p:xfrm>
          <a:off x="305527" y="661499"/>
          <a:ext cx="8532946" cy="6031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0449">
                  <a:extLst>
                    <a:ext uri="{9D8B030D-6E8A-4147-A177-3AD203B41FA5}">
                      <a16:colId xmlns:a16="http://schemas.microsoft.com/office/drawing/2014/main" val="322770891"/>
                    </a:ext>
                  </a:extLst>
                </a:gridCol>
                <a:gridCol w="4482497">
                  <a:extLst>
                    <a:ext uri="{9D8B030D-6E8A-4147-A177-3AD203B41FA5}">
                      <a16:colId xmlns:a16="http://schemas.microsoft.com/office/drawing/2014/main" val="2858309124"/>
                    </a:ext>
                  </a:extLst>
                </a:gridCol>
              </a:tblGrid>
              <a:tr h="393128"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2400" u="none" strike="noStrike" dirty="0">
                          <a:effectLst/>
                        </a:rPr>
                        <a:t>NOVI NAZIVI ===</a:t>
                      </a:r>
                      <a:endParaRPr lang="hr-HR" sz="2400" b="1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2400" i="1" u="none" strike="noStrike" dirty="0">
                          <a:effectLst/>
                        </a:rPr>
                        <a:t>ZAMJENJUJU STARE </a:t>
                      </a:r>
                      <a:endParaRPr lang="hr-HR" sz="2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492986"/>
                  </a:ext>
                </a:extLst>
              </a:tr>
              <a:tr h="29675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Serviser karoserije motornih vozila / </a:t>
                      </a:r>
                      <a:r>
                        <a:rPr lang="hr-HR" sz="1400" b="1" u="none" strike="noStrike" dirty="0" err="1">
                          <a:effectLst/>
                        </a:rPr>
                        <a:t>Serviserka</a:t>
                      </a:r>
                      <a:r>
                        <a:rPr lang="hr-HR" sz="1400" b="1" u="none" strike="noStrike" dirty="0">
                          <a:effectLst/>
                        </a:rPr>
                        <a:t> karoserije motornih vozila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Autolimar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729344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Autolakirer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901988"/>
                  </a:ext>
                </a:extLst>
              </a:tr>
              <a:tr h="296754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pl-PL" sz="1400" b="1" u="none" strike="noStrike" dirty="0">
                          <a:effectLst/>
                        </a:rPr>
                        <a:t>Operater za strojne obrade / Operaterka za strojne obrade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Obrađivač odvajanjem materijala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375928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Strojobravar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61653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CNC operater / CNC operater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311823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Tokar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410659"/>
                  </a:ext>
                </a:extLst>
              </a:tr>
              <a:tr h="296754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Izrađivač - monter strojarskih konstrukcija / Izrađivačica - </a:t>
                      </a:r>
                      <a:r>
                        <a:rPr lang="hr-HR" sz="1400" b="1" u="none" strike="noStrike" dirty="0" err="1">
                          <a:effectLst/>
                        </a:rPr>
                        <a:t>monterka</a:t>
                      </a:r>
                      <a:r>
                        <a:rPr lang="hr-HR" sz="1400" b="1" u="none" strike="noStrike" dirty="0">
                          <a:effectLst/>
                        </a:rPr>
                        <a:t> strojarskih konstrukcija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Limar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894233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>
                          <a:effectLst/>
                        </a:rPr>
                        <a:t>Obrađivač lima</a:t>
                      </a:r>
                      <a:endParaRPr lang="hr-HR" sz="1400" b="1" i="1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9362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Bravar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356651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Proizvođač i monter PVC i aluminijske stolarije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907751"/>
                  </a:ext>
                </a:extLst>
              </a:tr>
              <a:tr h="29675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 err="1">
                          <a:effectLst/>
                        </a:rPr>
                        <a:t>Automehatroničar</a:t>
                      </a:r>
                      <a:r>
                        <a:rPr lang="hr-HR" sz="1400" b="1" u="none" strike="noStrike" dirty="0">
                          <a:effectLst/>
                        </a:rPr>
                        <a:t> / </a:t>
                      </a:r>
                      <a:r>
                        <a:rPr lang="hr-HR" sz="1400" b="1" u="none" strike="noStrike" dirty="0" err="1">
                          <a:effectLst/>
                        </a:rPr>
                        <a:t>Automehatroničarka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Automehaničar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618640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Autoelektričar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84464"/>
                  </a:ext>
                </a:extLst>
              </a:tr>
              <a:tr h="296754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Monter strojarskih instalacija / </a:t>
                      </a:r>
                      <a:r>
                        <a:rPr lang="hr-HR" sz="1400" b="1" u="none" strike="noStrike" dirty="0" err="1">
                          <a:effectLst/>
                        </a:rPr>
                        <a:t>Monterka</a:t>
                      </a:r>
                      <a:r>
                        <a:rPr lang="hr-HR" sz="1400" b="1" u="none" strike="noStrike" dirty="0">
                          <a:effectLst/>
                        </a:rPr>
                        <a:t> strojarskih instalacija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>
                          <a:effectLst/>
                        </a:rPr>
                        <a:t>Instalater grijanja i klimatizacije</a:t>
                      </a:r>
                      <a:endParaRPr lang="hr-HR" sz="1400" b="1" i="1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757439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Vodoinstalater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81964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>
                          <a:effectLst/>
                        </a:rPr>
                        <a:t>Plinoinstalater</a:t>
                      </a:r>
                      <a:endParaRPr lang="hr-HR" sz="1400" b="1" i="1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532973"/>
                  </a:ext>
                </a:extLst>
              </a:tr>
              <a:tr h="296754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Tehničar u strojarstvu / Tehničarka u strojarstvu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Strojarski tehničar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29726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Strojarski računalni tehničar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017291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Tehničar za energetiku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887361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Tehničar za vozila / Tehničarka za vozila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Tehničar za vozila i vozna sredstva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270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557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9" name="Rectangle 2">
            <a:extLst>
              <a:ext uri="{FF2B5EF4-FFF2-40B4-BE49-F238E27FC236}">
                <a16:creationId xmlns:a16="http://schemas.microsoft.com/office/drawing/2014/main" id="{C97BFF54-03D8-4830-A3EF-8B07EF634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06" y="133843"/>
            <a:ext cx="88569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l-PL" altLang="sr-Latn-RS" b="1" u="sng" dirty="0">
                <a:latin typeface="Cambria" panose="02040503050406030204" pitchFamily="18" charset="0"/>
                <a:cs typeface="Times New Roman" panose="02020603050405020304" pitchFamily="18" charset="0"/>
              </a:rPr>
              <a:t>PLAN UPISA UČENIKA U 1. RAZRED</a:t>
            </a:r>
            <a:r>
              <a:rPr lang="hr-HR" altLang="sr-Latn-R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sr-Latn-RS" b="1" u="sng" dirty="0">
                <a:latin typeface="Cambria" panose="02040503050406030204" pitchFamily="18" charset="0"/>
                <a:cs typeface="Times New Roman" panose="02020603050405020304" pitchFamily="18" charset="0"/>
              </a:rPr>
              <a:t>za šk. 2025./2026. god.</a:t>
            </a:r>
            <a:endParaRPr lang="hr-HR" altLang="sr-Latn-R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BA6101C-96A8-4AE8-86E6-BBEDE8EC262E}"/>
              </a:ext>
            </a:extLst>
          </p:cNvPr>
          <p:cNvSpPr txBox="1"/>
          <p:nvPr/>
        </p:nvSpPr>
        <p:spPr>
          <a:xfrm>
            <a:off x="683568" y="573325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Uvjet za upis u sve programe je Liječnička svjedodžba medicine rada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CBCD871-B989-480F-BD9B-8882D2986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" y="793727"/>
            <a:ext cx="9144000" cy="45979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A16DC09-BB3A-4B14-BDA9-5AB95327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dirty="0"/>
              <a:t> Više informacija o školi</a:t>
            </a:r>
            <a:endParaRPr lang="hr-HR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1C094-097F-4521-B34E-74143F2BA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799980"/>
            <a:ext cx="1790643" cy="1810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A0955B-5C0E-4AC8-A292-92CF2B095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051" y="2799980"/>
            <a:ext cx="1790949" cy="1790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EB8F8F-EF8C-462F-B6BA-38199293E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070" y="2780926"/>
            <a:ext cx="1800476" cy="18100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21516D0-9C66-44C7-A372-BF419794D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52" y="2198856"/>
            <a:ext cx="700312" cy="48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cebook – prijava ili registracija">
            <a:extLst>
              <a:ext uri="{FF2B5EF4-FFF2-40B4-BE49-F238E27FC236}">
                <a16:creationId xmlns:a16="http://schemas.microsoft.com/office/drawing/2014/main" id="{F6978866-CE3F-41F9-9AE7-5529CBA7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843" y="2073173"/>
            <a:ext cx="700312" cy="7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World Wide Web and how does it support today's Internet? | Geekboots">
            <a:extLst>
              <a:ext uri="{FF2B5EF4-FFF2-40B4-BE49-F238E27FC236}">
                <a16:creationId xmlns:a16="http://schemas.microsoft.com/office/drawing/2014/main" id="{DC6EEC65-B5F2-45F5-B1CF-4C159017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73173"/>
            <a:ext cx="1400624" cy="7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3C5EB9D9-46CA-4EE0-AF54-A21F4A398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00313"/>
            <a:ext cx="8229600" cy="3506787"/>
          </a:xfrm>
        </p:spPr>
        <p:txBody>
          <a:bodyPr/>
          <a:lstStyle/>
          <a:p>
            <a:pPr eaLnBrk="1" hangingPunct="1"/>
            <a:r>
              <a:rPr lang="hr-HR" altLang="sr-Latn-RS" dirty="0"/>
              <a:t>Tehnička škola</a:t>
            </a:r>
          </a:p>
          <a:p>
            <a:pPr eaLnBrk="1" hangingPunct="1"/>
            <a:r>
              <a:rPr lang="hr-HR" altLang="sr-Latn-RS" dirty="0"/>
              <a:t>Industrijsko - obrtnička škola</a:t>
            </a:r>
          </a:p>
          <a:p>
            <a:pPr eaLnBrk="1" hangingPunct="1"/>
            <a:r>
              <a:rPr lang="hr-HR" altLang="sr-Latn-RS" dirty="0"/>
              <a:t>Ukupno 24 razredna odjela, 500 učenika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hr-HR" altLang="sr-Latn-R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17F64-2D45-44FA-A831-96335F60E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0001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Škola je podijeljena na dvije jedinice:</a:t>
            </a:r>
            <a:br>
              <a:rPr lang="hr-HR" dirty="0"/>
            </a:b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6ECF865A-C54C-42D9-AF0E-B84E5649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29"/>
            <a:ext cx="7499176" cy="70280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Tehnička škola – </a:t>
            </a:r>
            <a:r>
              <a:rPr lang="hr-HR" sz="2200" dirty="0"/>
              <a:t>obrazovanje traje 4 godine</a:t>
            </a:r>
            <a:endParaRPr lang="hr-HR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30273360-848B-483D-9D45-B2C3B84D6BDA}"/>
              </a:ext>
            </a:extLst>
          </p:cNvPr>
          <p:cNvSpPr/>
          <p:nvPr/>
        </p:nvSpPr>
        <p:spPr>
          <a:xfrm>
            <a:off x="251520" y="980728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000" i="1" dirty="0">
                <a:solidFill>
                  <a:srgbClr val="000000"/>
                </a:solidFill>
                <a:latin typeface="+mj-lt"/>
              </a:rPr>
              <a:t>Ako ste odličan ili vrlo dobar učenik i želite naučiti:</a:t>
            </a:r>
            <a:endParaRPr lang="hr-HR" sz="2000" i="1" dirty="0">
              <a:solidFill>
                <a:srgbClr val="0000FF"/>
              </a:solidFill>
              <a:latin typeface="+mj-lt"/>
            </a:endParaRPr>
          </a:p>
          <a:p>
            <a:pPr marL="742950" lvl="1" indent="-285750" algn="just">
              <a:buFontTx/>
              <a:buChar char="-"/>
            </a:pPr>
            <a:r>
              <a:rPr lang="hr-HR" sz="2000" i="1" dirty="0">
                <a:solidFill>
                  <a:srgbClr val="000000"/>
                </a:solidFill>
                <a:latin typeface="+mj-lt"/>
              </a:rPr>
              <a:t>konstruirati i projektirati pomoću računala,</a:t>
            </a:r>
          </a:p>
          <a:p>
            <a:pPr lvl="1" algn="just"/>
            <a:r>
              <a:rPr lang="hr-HR" sz="2000" i="1" dirty="0">
                <a:solidFill>
                  <a:srgbClr val="000000"/>
                </a:solidFill>
                <a:latin typeface="+mj-lt"/>
              </a:rPr>
              <a:t>-  koristiti se </a:t>
            </a:r>
            <a:r>
              <a:rPr lang="hr-HR" sz="2000" i="1" dirty="0" err="1">
                <a:solidFill>
                  <a:srgbClr val="000000"/>
                </a:solidFill>
                <a:latin typeface="+mj-lt"/>
              </a:rPr>
              <a:t>AutoCAD</a:t>
            </a:r>
            <a:r>
              <a:rPr lang="hr-HR" sz="2000" i="1" dirty="0">
                <a:solidFill>
                  <a:srgbClr val="000000"/>
                </a:solidFill>
                <a:latin typeface="+mj-lt"/>
              </a:rPr>
              <a:t>-om,</a:t>
            </a:r>
            <a:endParaRPr lang="hr-HR" sz="2000" i="1" dirty="0">
              <a:solidFill>
                <a:srgbClr val="0000FF"/>
              </a:solidFill>
              <a:latin typeface="+mj-lt"/>
            </a:endParaRPr>
          </a:p>
          <a:p>
            <a:pPr lvl="1" algn="just"/>
            <a:r>
              <a:rPr lang="hr-HR" sz="2000" i="1" dirty="0">
                <a:solidFill>
                  <a:srgbClr val="000000"/>
                </a:solidFill>
                <a:latin typeface="+mj-lt"/>
              </a:rPr>
              <a:t>-  dizajnirati u CAD/CAM softveru </a:t>
            </a:r>
            <a:r>
              <a:rPr lang="hr-HR" sz="2000" i="1" dirty="0" err="1">
                <a:solidFill>
                  <a:srgbClr val="000000"/>
                </a:solidFill>
                <a:latin typeface="+mj-lt"/>
              </a:rPr>
              <a:t>Catia</a:t>
            </a:r>
            <a:r>
              <a:rPr lang="hr-HR" sz="2000" i="1" dirty="0">
                <a:solidFill>
                  <a:srgbClr val="000000"/>
                </a:solidFill>
                <a:latin typeface="+mj-lt"/>
              </a:rPr>
              <a:t>,</a:t>
            </a:r>
            <a:endParaRPr lang="hr-HR" sz="2000" i="1" dirty="0">
              <a:solidFill>
                <a:srgbClr val="0000FF"/>
              </a:solidFill>
              <a:latin typeface="+mj-lt"/>
            </a:endParaRPr>
          </a:p>
          <a:p>
            <a:pPr lvl="1" algn="just"/>
            <a:r>
              <a:rPr lang="hr-HR" sz="2000" i="1" dirty="0">
                <a:solidFill>
                  <a:srgbClr val="000000"/>
                </a:solidFill>
                <a:latin typeface="+mj-lt"/>
              </a:rPr>
              <a:t>-  programirati CNC strojeve,</a:t>
            </a:r>
            <a:endParaRPr lang="hr-HR" sz="2000" i="1" dirty="0">
              <a:solidFill>
                <a:srgbClr val="0000FF"/>
              </a:solidFill>
              <a:latin typeface="+mj-lt"/>
            </a:endParaRPr>
          </a:p>
          <a:p>
            <a:pPr lvl="1" algn="just"/>
            <a:r>
              <a:rPr lang="hr-HR" sz="2000" i="1" dirty="0">
                <a:solidFill>
                  <a:srgbClr val="000000"/>
                </a:solidFill>
                <a:latin typeface="+mj-lt"/>
              </a:rPr>
              <a:t>-  upoznati se s tajnama automatizacije,</a:t>
            </a:r>
            <a:endParaRPr lang="hr-HR" sz="2000" i="1" dirty="0">
              <a:solidFill>
                <a:srgbClr val="0000FF"/>
              </a:solidFill>
              <a:latin typeface="+mj-lt"/>
            </a:endParaRPr>
          </a:p>
          <a:p>
            <a:pPr lvl="1" algn="just"/>
            <a:r>
              <a:rPr lang="hr-HR" sz="2000" i="1" dirty="0">
                <a:solidFill>
                  <a:srgbClr val="000000"/>
                </a:solidFill>
                <a:latin typeface="+mj-lt"/>
              </a:rPr>
              <a:t>-  programirati robote,</a:t>
            </a:r>
            <a:endParaRPr lang="hr-HR" sz="2000" i="1" dirty="0">
              <a:solidFill>
                <a:srgbClr val="0000FF"/>
              </a:solidFill>
              <a:latin typeface="+mj-lt"/>
            </a:endParaRPr>
          </a:p>
          <a:p>
            <a:pPr lvl="1" algn="just"/>
            <a:r>
              <a:rPr lang="hr-HR" sz="2000" i="1" dirty="0">
                <a:solidFill>
                  <a:srgbClr val="000000"/>
                </a:solidFill>
                <a:latin typeface="+mj-lt"/>
              </a:rPr>
              <a:t>-  naučiti sve o motorima i vozilima ili</a:t>
            </a:r>
            <a:endParaRPr lang="hr-HR" sz="2000" i="1" dirty="0">
              <a:solidFill>
                <a:srgbClr val="0000FF"/>
              </a:solidFill>
              <a:latin typeface="+mj-lt"/>
            </a:endParaRPr>
          </a:p>
          <a:p>
            <a:pPr lvl="1"/>
            <a:r>
              <a:rPr lang="hr-HR" sz="2000" i="1" dirty="0">
                <a:solidFill>
                  <a:srgbClr val="000000"/>
                </a:solidFill>
                <a:latin typeface="+mj-lt"/>
              </a:rPr>
              <a:t>-  naučiti sve o energetskim postrojenjima, strojarskim instalacijama  i obnovljivim izvorima energije.</a:t>
            </a:r>
          </a:p>
          <a:p>
            <a:pPr algn="just"/>
            <a:endParaRPr lang="hr-HR" sz="2000" i="1" dirty="0">
              <a:solidFill>
                <a:srgbClr val="0000FF"/>
              </a:solidFill>
              <a:latin typeface="+mj-lt"/>
            </a:endParaRPr>
          </a:p>
          <a:p>
            <a:pPr algn="just"/>
            <a:r>
              <a:rPr lang="hr-HR" sz="2000" i="1" dirty="0">
                <a:solidFill>
                  <a:srgbClr val="000000"/>
                </a:solidFill>
                <a:latin typeface="+mj-lt"/>
              </a:rPr>
              <a:t>Sve to možete naučiti u dobro opremljenim laboratorijima u sklopu redovne nastave ako upišete jedno od  tehničarskih zanimanja:</a:t>
            </a:r>
          </a:p>
          <a:p>
            <a:pPr marL="1657350" lvl="3" indent="-2857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400" i="1" dirty="0">
                <a:solidFill>
                  <a:srgbClr val="000000"/>
                </a:solidFill>
                <a:latin typeface="+mj-lt"/>
              </a:rPr>
              <a:t>Tehničar u strojarstvu,</a:t>
            </a:r>
          </a:p>
          <a:p>
            <a:pPr marL="1657350" lvl="3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hr-HR" sz="2400" i="1" dirty="0">
                <a:solidFill>
                  <a:srgbClr val="000000"/>
                </a:solidFill>
                <a:latin typeface="+mj-lt"/>
              </a:rPr>
              <a:t>Tehničar za  vozila</a:t>
            </a:r>
            <a:endParaRPr lang="hr-HR" sz="2000" i="1" dirty="0">
              <a:solidFill>
                <a:srgbClr val="000000"/>
              </a:solidFill>
              <a:latin typeface="+mj-lt"/>
            </a:endParaRPr>
          </a:p>
          <a:p>
            <a:pPr algn="just"/>
            <a:endParaRPr lang="hr-HR" sz="2000" i="1" dirty="0">
              <a:solidFill>
                <a:srgbClr val="0000FF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166609-918E-4FA6-B173-D4911301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Tehnička škola</a:t>
            </a:r>
          </a:p>
        </p:txBody>
      </p:sp>
      <p:sp>
        <p:nvSpPr>
          <p:cNvPr id="13315" name="Rezervirano mjesto sadržaja 2">
            <a:extLst>
              <a:ext uri="{FF2B5EF4-FFF2-40B4-BE49-F238E27FC236}">
                <a16:creationId xmlns:a16="http://schemas.microsoft.com/office/drawing/2014/main" id="{76CA1CF3-6A80-453B-8A92-0FC297EBB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</p:txBody>
      </p:sp>
      <p:pic>
        <p:nvPicPr>
          <p:cNvPr id="13316" name="Picture 4" descr="reduktor">
            <a:extLst>
              <a:ext uri="{FF2B5EF4-FFF2-40B4-BE49-F238E27FC236}">
                <a16:creationId xmlns:a16="http://schemas.microsoft.com/office/drawing/2014/main" id="{350F4227-1EBB-4168-9483-54438A144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484313"/>
            <a:ext cx="7272338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54F849-0A5C-4583-8677-D709E566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Tehnička škola</a:t>
            </a:r>
          </a:p>
        </p:txBody>
      </p:sp>
      <p:sp>
        <p:nvSpPr>
          <p:cNvPr id="15363" name="Rezervirano mjesto sadržaja 2">
            <a:extLst>
              <a:ext uri="{FF2B5EF4-FFF2-40B4-BE49-F238E27FC236}">
                <a16:creationId xmlns:a16="http://schemas.microsoft.com/office/drawing/2014/main" id="{6E893F4D-6DA9-45AB-B292-601F66108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0DD8F4AD-998B-4B50-ACCD-8EF84400F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338263"/>
            <a:ext cx="723265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601583-E0F5-486C-A663-8AA5FE2C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Tehnička škola</a:t>
            </a:r>
          </a:p>
        </p:txBody>
      </p:sp>
      <p:sp>
        <p:nvSpPr>
          <p:cNvPr id="16387" name="Rezervirano mjesto sadržaja 2">
            <a:extLst>
              <a:ext uri="{FF2B5EF4-FFF2-40B4-BE49-F238E27FC236}">
                <a16:creationId xmlns:a16="http://schemas.microsoft.com/office/drawing/2014/main" id="{1CC83E81-512B-4966-B2AF-63653F97E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</p:txBody>
      </p:sp>
      <p:pic>
        <p:nvPicPr>
          <p:cNvPr id="16388" name="Picture 2" descr="https://fbcdn-sphotos-c-a.akamaihd.net/hphotos-ak-ash2/523017_132494953552837_12778604_n.jpg">
            <a:extLst>
              <a:ext uri="{FF2B5EF4-FFF2-40B4-BE49-F238E27FC236}">
                <a16:creationId xmlns:a16="http://schemas.microsoft.com/office/drawing/2014/main" id="{5450A8AB-32C2-4BCA-B9BA-BA9DEC413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8040687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8D7948-D301-41D1-B873-BB5B36DE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Tehnička škola</a:t>
            </a:r>
          </a:p>
        </p:txBody>
      </p:sp>
      <p:sp>
        <p:nvSpPr>
          <p:cNvPr id="17411" name="Rezervirano mjesto sadržaja 2">
            <a:extLst>
              <a:ext uri="{FF2B5EF4-FFF2-40B4-BE49-F238E27FC236}">
                <a16:creationId xmlns:a16="http://schemas.microsoft.com/office/drawing/2014/main" id="{4C9E4E92-C46F-4412-BE8E-133AE6798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</p:txBody>
      </p:sp>
      <p:pic>
        <p:nvPicPr>
          <p:cNvPr id="17412" name="Picture 2" descr="http://static.mondo.rs/Picture/16380/jpeg/">
            <a:extLst>
              <a:ext uri="{FF2B5EF4-FFF2-40B4-BE49-F238E27FC236}">
                <a16:creationId xmlns:a16="http://schemas.microsoft.com/office/drawing/2014/main" id="{DF8A2BA8-E203-42D2-BDC0-440947A57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80645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8DD47A-2A35-4A94-8D7C-D0EFBBE4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Tehnička škola</a:t>
            </a:r>
          </a:p>
        </p:txBody>
      </p:sp>
      <p:sp>
        <p:nvSpPr>
          <p:cNvPr id="18435" name="Rezervirano mjesto sadržaja 2">
            <a:extLst>
              <a:ext uri="{FF2B5EF4-FFF2-40B4-BE49-F238E27FC236}">
                <a16:creationId xmlns:a16="http://schemas.microsoft.com/office/drawing/2014/main" id="{EB28DB2B-2E1F-46A3-81DC-D64797CC1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</p:txBody>
      </p:sp>
      <p:pic>
        <p:nvPicPr>
          <p:cNvPr id="18436" name="Picture 2" descr="http://www.auto-mart.hr/Anatomija%2001.JPG">
            <a:extLst>
              <a:ext uri="{FF2B5EF4-FFF2-40B4-BE49-F238E27FC236}">
                <a16:creationId xmlns:a16="http://schemas.microsoft.com/office/drawing/2014/main" id="{580F8E90-A440-4F8E-9F2A-35AE6131A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674100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BEDB17BD-2BC8-4CB2-8B23-E0E1F0B5E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9" y="908720"/>
            <a:ext cx="9108504" cy="5760640"/>
          </a:xfrm>
        </p:spPr>
        <p:txBody>
          <a:bodyPr/>
          <a:lstStyle/>
          <a:p>
            <a:pPr marL="109537" indent="0">
              <a:buNone/>
            </a:pPr>
            <a:r>
              <a:rPr lang="hr-HR" sz="1800" i="1" dirty="0"/>
              <a:t>Ako pak imate zlatne ruke i želite se baviti obrtom kod nas možete naučiti:</a:t>
            </a:r>
            <a:endParaRPr lang="hr-HR" sz="1800" dirty="0"/>
          </a:p>
          <a:p>
            <a:pPr marL="109537" indent="0">
              <a:buNone/>
            </a:pPr>
            <a:r>
              <a:rPr lang="hr-HR" sz="1800" i="1" dirty="0"/>
              <a:t>   - popravljati i održavati sve marke automobila,</a:t>
            </a:r>
            <a:endParaRPr lang="hr-HR" sz="1800" dirty="0"/>
          </a:p>
          <a:p>
            <a:pPr marL="109537" indent="0">
              <a:buNone/>
            </a:pPr>
            <a:r>
              <a:rPr lang="hr-HR" sz="1800" i="1" dirty="0"/>
              <a:t>   - instalirati i servisirati vodovodne i plinske instalacije,</a:t>
            </a:r>
            <a:endParaRPr lang="hr-HR" sz="1800" dirty="0"/>
          </a:p>
          <a:p>
            <a:pPr marL="109537" indent="0">
              <a:buNone/>
            </a:pPr>
            <a:r>
              <a:rPr lang="hr-HR" sz="1800" i="1" dirty="0"/>
              <a:t>   - instalirati i servisirati klimatizacijske uređaje,</a:t>
            </a:r>
            <a:endParaRPr lang="hr-HR" sz="1800" dirty="0"/>
          </a:p>
          <a:p>
            <a:pPr marL="109537" indent="0">
              <a:buNone/>
            </a:pPr>
            <a:r>
              <a:rPr lang="hr-HR" sz="1800" i="1" dirty="0"/>
              <a:t>   - ugrađivati i servisirati instalacije centralnog grijanja,</a:t>
            </a:r>
            <a:endParaRPr lang="hr-HR" sz="1800" dirty="0"/>
          </a:p>
          <a:p>
            <a:pPr marL="109537" indent="0">
              <a:buNone/>
            </a:pPr>
            <a:r>
              <a:rPr lang="hr-HR" sz="1800" i="1" dirty="0"/>
              <a:t>   - izrađivati i postavljati PVC i metalna vrata i prozore, ograde, rine i oluke na krovovima,</a:t>
            </a:r>
            <a:endParaRPr lang="hr-HR" sz="1800" dirty="0"/>
          </a:p>
          <a:p>
            <a:pPr marL="109537" indent="0">
              <a:buNone/>
            </a:pPr>
            <a:r>
              <a:rPr lang="hr-HR" sz="1800" i="1" dirty="0"/>
              <a:t>   - izrađivati dijelove na alatnim strojevima,</a:t>
            </a:r>
            <a:endParaRPr lang="hr-HR" sz="1800" dirty="0"/>
          </a:p>
          <a:p>
            <a:pPr marL="109537" indent="0">
              <a:buNone/>
            </a:pPr>
            <a:r>
              <a:rPr lang="hr-HR" sz="1800" i="1" dirty="0"/>
              <a:t>   - popravljati i servisirati alatne strojeve te</a:t>
            </a:r>
            <a:endParaRPr lang="hr-HR" sz="1800" dirty="0"/>
          </a:p>
          <a:p>
            <a:pPr marL="109537" indent="0">
              <a:buNone/>
            </a:pPr>
            <a:r>
              <a:rPr lang="hr-HR" sz="1800" i="1" dirty="0"/>
              <a:t>   -  upravljati CNC strojevima.</a:t>
            </a:r>
          </a:p>
          <a:p>
            <a:pPr marL="109537" indent="0">
              <a:buNone/>
            </a:pPr>
            <a:endParaRPr lang="hr-HR" sz="200" dirty="0"/>
          </a:p>
          <a:p>
            <a:pPr marL="109537" indent="0">
              <a:buNone/>
            </a:pPr>
            <a:r>
              <a:rPr lang="hr-HR" sz="1800" i="1" dirty="0"/>
              <a:t>Nabrojane vještine možete naučiti ako izaberete jedno od zanimanja:</a:t>
            </a:r>
            <a:endParaRPr lang="hr-HR" sz="1800" dirty="0"/>
          </a:p>
          <a:p>
            <a:pPr marL="109537" indent="0">
              <a:buNone/>
              <a:defRPr/>
            </a:pPr>
            <a:r>
              <a:rPr lang="hr-HR" sz="2400" i="1" dirty="0"/>
              <a:t>	- Operater za strojne obrade,</a:t>
            </a:r>
          </a:p>
          <a:p>
            <a:pPr marL="109537" indent="0" eaLnBrk="1" hangingPunct="1">
              <a:buNone/>
              <a:defRPr/>
            </a:pPr>
            <a:r>
              <a:rPr lang="hr-HR" sz="2400" i="1" dirty="0"/>
              <a:t>	- </a:t>
            </a:r>
            <a:r>
              <a:rPr lang="hr-HR" sz="2400" i="1" dirty="0" err="1"/>
              <a:t>Automehatroničar</a:t>
            </a:r>
            <a:r>
              <a:rPr lang="hr-HR" sz="2400" i="1" dirty="0"/>
              <a:t>,</a:t>
            </a:r>
          </a:p>
          <a:p>
            <a:pPr marL="109537" indent="0" eaLnBrk="1" hangingPunct="1">
              <a:buNone/>
              <a:defRPr/>
            </a:pPr>
            <a:r>
              <a:rPr lang="hr-HR" sz="2400" i="1" dirty="0"/>
              <a:t>	- Serviser karoserije motornih vozila,</a:t>
            </a:r>
          </a:p>
          <a:p>
            <a:pPr marL="109537" indent="0" eaLnBrk="1" hangingPunct="1">
              <a:buNone/>
              <a:defRPr/>
            </a:pPr>
            <a:r>
              <a:rPr lang="hr-HR" sz="2400" i="1" dirty="0"/>
              <a:t>	- Monter strojarskih instalacija</a:t>
            </a:r>
          </a:p>
          <a:p>
            <a:pPr marL="109537" indent="0" eaLnBrk="1" hangingPunct="1">
              <a:buNone/>
              <a:defRPr/>
            </a:pPr>
            <a:r>
              <a:rPr lang="hr-HR" sz="2400" i="1" dirty="0"/>
              <a:t>	- Izrađivač-monter strojarskih konstrukcija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24CC4-8DFF-46B1-9708-3EA74507E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3600" dirty="0"/>
              <a:t>Industrijsko - obrtnička škola</a:t>
            </a:r>
            <a:br>
              <a:rPr lang="hr-HR" dirty="0"/>
            </a:br>
            <a:r>
              <a:rPr lang="hr-HR" sz="2000" dirty="0"/>
              <a:t>Obrazovanje traje 3 godine</a:t>
            </a:r>
            <a:endParaRPr lang="hr-H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360</TotalTime>
  <Words>493</Words>
  <Application>Microsoft Office PowerPoint</Application>
  <PresentationFormat>Prikaz na zaslonu (4:3)</PresentationFormat>
  <Paragraphs>90</Paragraphs>
  <Slides>16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PowerPoint prezentacija</vt:lpstr>
      <vt:lpstr>Škola je podijeljena na dvije jedinice: </vt:lpstr>
      <vt:lpstr>Tehnička škola – obrazovanje traje 4 godine</vt:lpstr>
      <vt:lpstr>Tehnička škola</vt:lpstr>
      <vt:lpstr>Tehnička škola</vt:lpstr>
      <vt:lpstr>Tehnička škola</vt:lpstr>
      <vt:lpstr>Tehnička škola</vt:lpstr>
      <vt:lpstr>Tehnička škola</vt:lpstr>
      <vt:lpstr>Industrijsko - obrtnička škola Obrazovanje traje 3 godine</vt:lpstr>
      <vt:lpstr>Industrijsko-obrtnička škola</vt:lpstr>
      <vt:lpstr>Industrijsko-obrtnička škola</vt:lpstr>
      <vt:lpstr>Industrijsko-obrtnička škola</vt:lpstr>
      <vt:lpstr>Materijalna opremljenost</vt:lpstr>
      <vt:lpstr>PowerPoint prezentacija</vt:lpstr>
      <vt:lpstr>PowerPoint prezentacija</vt:lpstr>
      <vt:lpstr> Više informacija o školi</vt:lpstr>
    </vt:vector>
  </TitlesOfParts>
  <Company>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Antonio</dc:creator>
  <cp:lastModifiedBy>Dalibor Rašić</cp:lastModifiedBy>
  <cp:revision>53</cp:revision>
  <dcterms:created xsi:type="dcterms:W3CDTF">2013-12-09T19:15:53Z</dcterms:created>
  <dcterms:modified xsi:type="dcterms:W3CDTF">2025-05-27T06:16:15Z</dcterms:modified>
</cp:coreProperties>
</file>