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3" r:id="rId3"/>
    <p:sldId id="264" r:id="rId4"/>
    <p:sldId id="258" r:id="rId5"/>
    <p:sldId id="265" r:id="rId6"/>
    <p:sldId id="259" r:id="rId7"/>
    <p:sldId id="260" r:id="rId8"/>
    <p:sldId id="261" r:id="rId9"/>
    <p:sldId id="262" r:id="rId10"/>
    <p:sldId id="267"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7160" autoAdjust="0"/>
  </p:normalViewPr>
  <p:slideViewPr>
    <p:cSldViewPr snapToGrid="0">
      <p:cViewPr>
        <p:scale>
          <a:sx n="105" d="100"/>
          <a:sy n="105" d="100"/>
        </p:scale>
        <p:origin x="-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D50D1-03C5-41FA-A637-152100C8A420}" type="datetimeFigureOut">
              <a:rPr lang="hr-HR" smtClean="0"/>
              <a:t>8.10.2021.</a:t>
            </a:fld>
            <a:endParaRPr lang="hr-H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40F69-A1C8-482F-ADEB-80ABE5AC8E4E}" type="slidenum">
              <a:rPr lang="hr-HR" smtClean="0"/>
              <a:t>‹#›</a:t>
            </a:fld>
            <a:endParaRPr lang="hr-HR"/>
          </a:p>
        </p:txBody>
      </p:sp>
    </p:spTree>
    <p:extLst>
      <p:ext uri="{BB962C8B-B14F-4D97-AF65-F5344CB8AC3E}">
        <p14:creationId xmlns:p14="http://schemas.microsoft.com/office/powerpoint/2010/main" val="2315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Narušeno mentalno zdravlje ne podrazumijeva nužno</a:t>
            </a:r>
            <a:r>
              <a:rPr lang="hr-HR" baseline="0" dirty="0" smtClean="0"/>
              <a:t> postojanje psihičke bolesti. </a:t>
            </a:r>
          </a:p>
          <a:p>
            <a:r>
              <a:rPr lang="hr-HR" baseline="0" dirty="0" smtClean="0"/>
              <a:t>Psihičke smetnje su najlakši oblik narušenog mentalnog zdravlja, zatim psihički poremećaji pa tek onda psihičke bolesti. </a:t>
            </a:r>
            <a:endParaRPr lang="hr-HR" dirty="0" smtClean="0"/>
          </a:p>
        </p:txBody>
      </p:sp>
      <p:sp>
        <p:nvSpPr>
          <p:cNvPr id="4" name="Slide Number Placeholder 3"/>
          <p:cNvSpPr>
            <a:spLocks noGrp="1"/>
          </p:cNvSpPr>
          <p:nvPr>
            <p:ph type="sldNum" sz="quarter" idx="10"/>
          </p:nvPr>
        </p:nvSpPr>
        <p:spPr/>
        <p:txBody>
          <a:bodyPr/>
          <a:lstStyle/>
          <a:p>
            <a:fld id="{EEE40F69-A1C8-482F-ADEB-80ABE5AC8E4E}" type="slidenum">
              <a:rPr lang="hr-HR" smtClean="0"/>
              <a:t>5</a:t>
            </a:fld>
            <a:endParaRPr lang="hr-HR"/>
          </a:p>
        </p:txBody>
      </p:sp>
    </p:spTree>
    <p:extLst>
      <p:ext uri="{BB962C8B-B14F-4D97-AF65-F5344CB8AC3E}">
        <p14:creationId xmlns:p14="http://schemas.microsoft.com/office/powerpoint/2010/main" val="158214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Neki</a:t>
            </a:r>
            <a:r>
              <a:rPr lang="hr-HR" baseline="0" dirty="0" smtClean="0"/>
              <a:t> od mogućih odg. :</a:t>
            </a:r>
          </a:p>
          <a:p>
            <a:pPr marL="228600" indent="-228600">
              <a:buAutoNum type="arabicPeriod"/>
            </a:pPr>
            <a:r>
              <a:rPr lang="hr-HR" baseline="0" dirty="0" smtClean="0"/>
              <a:t>Nasilni su, imaju neobično ponašanje, potaknuti raspravu o nadimcima kojima se naziva osobe s mentalnim poteškoćama</a:t>
            </a:r>
          </a:p>
          <a:p>
            <a:pPr marL="228600" indent="-228600">
              <a:buAutoNum type="arabicPeriod"/>
            </a:pPr>
            <a:r>
              <a:rPr lang="hr-HR" baseline="0" dirty="0" smtClean="0"/>
              <a:t>Kreativnost</a:t>
            </a:r>
          </a:p>
          <a:p>
            <a:pPr marL="228600" indent="-228600">
              <a:buAutoNum type="arabicPeriod"/>
            </a:pPr>
            <a:endParaRPr lang="hr-HR" baseline="0" dirty="0" smtClean="0"/>
          </a:p>
          <a:p>
            <a:pPr marL="0" indent="0">
              <a:buNone/>
            </a:pPr>
            <a:r>
              <a:rPr lang="hr-HR" baseline="0" dirty="0" smtClean="0"/>
              <a:t>!!! Zajedno s učenicima usporediti koliko se pozitivnih, a koliko negativnih pojmova veže uz pojam narušenog mentalnog zdravlja </a:t>
            </a:r>
            <a:endParaRPr lang="hr-HR" dirty="0"/>
          </a:p>
        </p:txBody>
      </p:sp>
      <p:sp>
        <p:nvSpPr>
          <p:cNvPr id="4" name="Slide Number Placeholder 3"/>
          <p:cNvSpPr>
            <a:spLocks noGrp="1"/>
          </p:cNvSpPr>
          <p:nvPr>
            <p:ph type="sldNum" sz="quarter" idx="10"/>
          </p:nvPr>
        </p:nvSpPr>
        <p:spPr/>
        <p:txBody>
          <a:bodyPr/>
          <a:lstStyle/>
          <a:p>
            <a:fld id="{EEE40F69-A1C8-482F-ADEB-80ABE5AC8E4E}" type="slidenum">
              <a:rPr lang="hr-HR" smtClean="0"/>
              <a:t>7</a:t>
            </a:fld>
            <a:endParaRPr lang="hr-HR"/>
          </a:p>
        </p:txBody>
      </p:sp>
    </p:spTree>
    <p:extLst>
      <p:ext uri="{BB962C8B-B14F-4D97-AF65-F5344CB8AC3E}">
        <p14:creationId xmlns:p14="http://schemas.microsoft.com/office/powerpoint/2010/main" val="351821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Mogući odgovori:</a:t>
            </a:r>
          </a:p>
          <a:p>
            <a:pPr marL="228600" indent="-228600">
              <a:buAutoNum type="arabicPeriod"/>
            </a:pPr>
            <a:r>
              <a:rPr lang="hr-HR" dirty="0" smtClean="0"/>
              <a:t>Ljudi</a:t>
            </a:r>
            <a:r>
              <a:rPr lang="hr-HR" baseline="0" dirty="0" smtClean="0"/>
              <a:t> ih smatraju drugačijima, ljudi ne znaju činjenice o mentalnom zdravlju pa mogu osjećati strah, nelagodu i neizvjesnost prema osobama narušenog mentalnog zdravlja</a:t>
            </a:r>
          </a:p>
          <a:p>
            <a:pPr marL="228600" indent="-228600">
              <a:buAutoNum type="arabicPeriod"/>
            </a:pPr>
            <a:r>
              <a:rPr lang="hr-HR" baseline="0" dirty="0" smtClean="0"/>
              <a:t>Guba, AIDS, rastevljeni brak, samohrano majčinstvo bez da se žena prethodno udala, homoseksualnost</a:t>
            </a:r>
          </a:p>
          <a:p>
            <a:pPr marL="228600" indent="-228600">
              <a:buAutoNum type="arabicPeriod"/>
            </a:pPr>
            <a:r>
              <a:rPr lang="hr-HR" baseline="0" dirty="0" smtClean="0"/>
              <a:t>Znanstvena istraživanja, edukacija ljudi, promjena socijalnih normi, uvođenje različitih zakona o ljudskim pravima</a:t>
            </a:r>
          </a:p>
          <a:p>
            <a:pPr marL="228600" indent="-228600">
              <a:buAutoNum type="arabicPeriod"/>
            </a:pPr>
            <a:r>
              <a:rPr lang="hr-HR" dirty="0" smtClean="0"/>
              <a:t>Osobe</a:t>
            </a:r>
            <a:r>
              <a:rPr lang="hr-HR" baseline="0" dirty="0" smtClean="0"/>
              <a:t> ne traže pomoć iako mogu profitirati od nje, osjećaju se odbačenima, ne mogu pronaći posao i prijatelje, cijela obitelj osjeća stres </a:t>
            </a:r>
            <a:endParaRPr lang="hr-HR" dirty="0"/>
          </a:p>
        </p:txBody>
      </p:sp>
      <p:sp>
        <p:nvSpPr>
          <p:cNvPr id="4" name="Slide Number Placeholder 3"/>
          <p:cNvSpPr>
            <a:spLocks noGrp="1"/>
          </p:cNvSpPr>
          <p:nvPr>
            <p:ph type="sldNum" sz="quarter" idx="10"/>
          </p:nvPr>
        </p:nvSpPr>
        <p:spPr/>
        <p:txBody>
          <a:bodyPr/>
          <a:lstStyle/>
          <a:p>
            <a:fld id="{EEE40F69-A1C8-482F-ADEB-80ABE5AC8E4E}" type="slidenum">
              <a:rPr lang="hr-HR" smtClean="0"/>
              <a:t>9</a:t>
            </a:fld>
            <a:endParaRPr lang="hr-HR"/>
          </a:p>
        </p:txBody>
      </p:sp>
    </p:spTree>
    <p:extLst>
      <p:ext uri="{BB962C8B-B14F-4D97-AF65-F5344CB8AC3E}">
        <p14:creationId xmlns:p14="http://schemas.microsoft.com/office/powerpoint/2010/main" val="2346761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Kliknite da biste uredili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DF8837B-BAE2-489A-8F93-69216307D5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 xmlns:a16="http://schemas.microsoft.com/office/drawing/2014/main" id="{D3D3EF9B-813D-494F-A030-4412F033D2FF}"/>
              </a:ext>
            </a:extLst>
          </p:cNvPr>
          <p:cNvPicPr>
            <a:picLocks noChangeAspect="1"/>
          </p:cNvPicPr>
          <p:nvPr/>
        </p:nvPicPr>
        <p:blipFill rotWithShape="1">
          <a:blip r:embed="rId2">
            <a:alphaModFix amt="50000"/>
          </a:blip>
          <a:srcRect r="1" b="24707"/>
          <a:stretch/>
        </p:blipFill>
        <p:spPr>
          <a:xfrm>
            <a:off x="0" y="10"/>
            <a:ext cx="12192000" cy="6858002"/>
          </a:xfrm>
          <a:prstGeom prst="rect">
            <a:avLst/>
          </a:prstGeom>
        </p:spPr>
      </p:pic>
      <p:sp>
        <p:nvSpPr>
          <p:cNvPr id="2" name="Naslov 1">
            <a:extLst>
              <a:ext uri="{FF2B5EF4-FFF2-40B4-BE49-F238E27FC236}">
                <a16:creationId xmlns="" xmlns:a16="http://schemas.microsoft.com/office/drawing/2014/main" id="{CE53C00B-CE48-4076-98B4-C03427866F87}"/>
              </a:ext>
            </a:extLst>
          </p:cNvPr>
          <p:cNvSpPr>
            <a:spLocks noGrp="1"/>
          </p:cNvSpPr>
          <p:nvPr>
            <p:ph type="ctrTitle"/>
          </p:nvPr>
        </p:nvSpPr>
        <p:spPr>
          <a:xfrm>
            <a:off x="20" y="1871131"/>
            <a:ext cx="12191980" cy="1515533"/>
          </a:xfrm>
          <a:solidFill>
            <a:schemeClr val="tx1">
              <a:alpha val="24000"/>
            </a:schemeClr>
          </a:solidFill>
        </p:spPr>
        <p:txBody>
          <a:bodyPr>
            <a:normAutofit/>
          </a:bodyPr>
          <a:lstStyle/>
          <a:p>
            <a:pPr>
              <a:lnSpc>
                <a:spcPct val="90000"/>
              </a:lnSpc>
            </a:pPr>
            <a:r>
              <a:rPr lang="hr-HR" sz="5000" b="1" i="1" dirty="0">
                <a:solidFill>
                  <a:srgbClr val="FFFFFF"/>
                </a:solidFill>
              </a:rPr>
              <a:t>Svjetski dan </a:t>
            </a:r>
            <a:r>
              <a:rPr lang="hr-HR" sz="5000" b="1" i="1" dirty="0" smtClean="0">
                <a:solidFill>
                  <a:srgbClr val="FFFFFF"/>
                </a:solidFill>
              </a:rPr>
              <a:t/>
            </a:r>
            <a:br>
              <a:rPr lang="hr-HR" sz="5000" b="1" i="1" dirty="0" smtClean="0">
                <a:solidFill>
                  <a:srgbClr val="FFFFFF"/>
                </a:solidFill>
              </a:rPr>
            </a:br>
            <a:r>
              <a:rPr lang="hr-HR" sz="5000" b="1" i="1" dirty="0" smtClean="0">
                <a:solidFill>
                  <a:srgbClr val="FFFFFF"/>
                </a:solidFill>
              </a:rPr>
              <a:t>metalnog zdravlja</a:t>
            </a:r>
            <a:endParaRPr lang="hr-HR" sz="5000" b="1" i="1" dirty="0">
              <a:solidFill>
                <a:srgbClr val="FFFFFF"/>
              </a:solidFill>
            </a:endParaRPr>
          </a:p>
        </p:txBody>
      </p:sp>
      <p:sp>
        <p:nvSpPr>
          <p:cNvPr id="3" name="Podnaslov 2">
            <a:extLst>
              <a:ext uri="{FF2B5EF4-FFF2-40B4-BE49-F238E27FC236}">
                <a16:creationId xmlns="" xmlns:a16="http://schemas.microsoft.com/office/drawing/2014/main" id="{7852C30C-840C-4BBA-B205-1EA9D98F6AF6}"/>
              </a:ext>
            </a:extLst>
          </p:cNvPr>
          <p:cNvSpPr>
            <a:spLocks noGrp="1"/>
          </p:cNvSpPr>
          <p:nvPr>
            <p:ph type="subTitle" idx="1"/>
          </p:nvPr>
        </p:nvSpPr>
        <p:spPr>
          <a:xfrm>
            <a:off x="2692398" y="3657597"/>
            <a:ext cx="6815669" cy="1320802"/>
          </a:xfrm>
        </p:spPr>
        <p:txBody>
          <a:bodyPr>
            <a:normAutofit/>
          </a:bodyPr>
          <a:lstStyle/>
          <a:p>
            <a:pPr>
              <a:lnSpc>
                <a:spcPct val="90000"/>
              </a:lnSpc>
            </a:pPr>
            <a:r>
              <a:rPr lang="hr-HR" b="1" dirty="0" smtClean="0">
                <a:solidFill>
                  <a:srgbClr val="FFFFFF"/>
                </a:solidFill>
              </a:rPr>
              <a:t>„Mentalno </a:t>
            </a:r>
            <a:r>
              <a:rPr lang="hr-HR" b="1" dirty="0">
                <a:solidFill>
                  <a:srgbClr val="FFFFFF"/>
                </a:solidFill>
              </a:rPr>
              <a:t>zdravlje u </a:t>
            </a:r>
            <a:r>
              <a:rPr lang="hr-HR" b="1" dirty="0" smtClean="0">
                <a:solidFill>
                  <a:srgbClr val="FFFFFF"/>
                </a:solidFill>
              </a:rPr>
              <a:t>svijetu nejednakosti”</a:t>
            </a:r>
            <a:endParaRPr lang="hr-HR" b="1" dirty="0">
              <a:solidFill>
                <a:srgbClr val="FFFFFF"/>
              </a:solidFill>
            </a:endParaRPr>
          </a:p>
          <a:p>
            <a:pPr>
              <a:lnSpc>
                <a:spcPct val="90000"/>
              </a:lnSpc>
            </a:pPr>
            <a:endParaRPr lang="hr-HR" dirty="0">
              <a:solidFill>
                <a:srgbClr val="FFFFFF"/>
              </a:solidFill>
            </a:endParaRPr>
          </a:p>
          <a:p>
            <a:pPr>
              <a:lnSpc>
                <a:spcPct val="90000"/>
              </a:lnSpc>
            </a:pPr>
            <a:r>
              <a:rPr lang="hr-HR" dirty="0">
                <a:solidFill>
                  <a:srgbClr val="FFFFFF"/>
                </a:solidFill>
              </a:rPr>
              <a:t>U sklopu projekta Explore Minds, Offer Joyous Ideas-EMOJI</a:t>
            </a:r>
          </a:p>
        </p:txBody>
      </p:sp>
      <p:cxnSp>
        <p:nvCxnSpPr>
          <p:cNvPr id="11" name="Straight Connector 10">
            <a:extLst>
              <a:ext uri="{FF2B5EF4-FFF2-40B4-BE49-F238E27FC236}">
                <a16:creationId xmlns="" xmlns:a16="http://schemas.microsoft.com/office/drawing/2014/main" id="{B48BEE9B-A2F4-4BF3-9EAD-16E1A7FC2DC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230414" y="5549774"/>
            <a:ext cx="2489703" cy="1477328"/>
          </a:xfrm>
          <a:prstGeom prst="rect">
            <a:avLst/>
          </a:prstGeom>
          <a:noFill/>
        </p:spPr>
        <p:txBody>
          <a:bodyPr wrap="square" rtlCol="0">
            <a:spAutoFit/>
          </a:bodyPr>
          <a:lstStyle/>
          <a:p>
            <a:r>
              <a:rPr lang="hr-HR" u="sng" dirty="0" smtClean="0"/>
              <a:t>Izradile:</a:t>
            </a:r>
          </a:p>
          <a:p>
            <a:r>
              <a:rPr lang="hr-HR" dirty="0" smtClean="0"/>
              <a:t>Marija Tolj</a:t>
            </a:r>
          </a:p>
          <a:p>
            <a:r>
              <a:rPr lang="hr-HR" dirty="0" smtClean="0"/>
              <a:t>Ines Avdija</a:t>
            </a:r>
          </a:p>
          <a:p>
            <a:r>
              <a:rPr lang="hr-HR" dirty="0"/>
              <a:t>Tea Lipovac </a:t>
            </a:r>
          </a:p>
          <a:p>
            <a:endParaRPr lang="hr-HR" dirty="0"/>
          </a:p>
        </p:txBody>
      </p:sp>
    </p:spTree>
    <p:extLst>
      <p:ext uri="{BB962C8B-B14F-4D97-AF65-F5344CB8AC3E}">
        <p14:creationId xmlns:p14="http://schemas.microsoft.com/office/powerpoint/2010/main" val="3927573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4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ndHug on Twitter: &amp;quot;#Repost @realdepressionproject with @make_repost ・・・  It is not “unmanly” / a sign of weakness to struggle with your mental  health . The stigma surrounding men&amp;#39;s mental health is st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34" y="-1448557"/>
            <a:ext cx="11217244" cy="1014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6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p Mental Health Stig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929" y="550728"/>
            <a:ext cx="3930870" cy="570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1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10.10.2021.</a:t>
            </a:r>
            <a:endParaRPr lang="hr-HR" dirty="0"/>
          </a:p>
        </p:txBody>
      </p:sp>
      <p:sp>
        <p:nvSpPr>
          <p:cNvPr id="3" name="Content Placeholder 2"/>
          <p:cNvSpPr>
            <a:spLocks noGrp="1"/>
          </p:cNvSpPr>
          <p:nvPr>
            <p:ph idx="1"/>
          </p:nvPr>
        </p:nvSpPr>
        <p:spPr/>
        <p:txBody>
          <a:bodyPr/>
          <a:lstStyle/>
          <a:p>
            <a:r>
              <a:rPr lang="hr-HR" dirty="0"/>
              <a:t>Svjetski dan mentalnog zdravlja obilježava se u organizaciji Svjetske federacije za mentalno zdravlje (WFMH) od 1992. godine, </a:t>
            </a:r>
            <a:r>
              <a:rPr lang="hr-HR" b="1" dirty="0"/>
              <a:t>10. listopada </a:t>
            </a:r>
            <a:r>
              <a:rPr lang="hr-HR" dirty="0"/>
              <a:t>svake </a:t>
            </a:r>
            <a:r>
              <a:rPr lang="hr-HR" dirty="0" smtClean="0"/>
              <a:t>godine</a:t>
            </a:r>
          </a:p>
          <a:p>
            <a:r>
              <a:rPr lang="hr-HR" dirty="0" smtClean="0"/>
              <a:t>Opći </a:t>
            </a:r>
            <a:r>
              <a:rPr lang="hr-HR" dirty="0"/>
              <a:t>cilj ovog obilježavanja je podizanje svijesti o problemima mentalnog zdravlja u cijelom svijetu te mobiliziranje resursa za podršku mentalnom </a:t>
            </a:r>
            <a:r>
              <a:rPr lang="hr-HR" dirty="0" smtClean="0"/>
              <a:t>zdravlju</a:t>
            </a:r>
          </a:p>
          <a:p>
            <a:r>
              <a:rPr lang="hr-HR" dirty="0" smtClean="0"/>
              <a:t>Ovogodišnja tema: </a:t>
            </a:r>
            <a:r>
              <a:rPr lang="hr-HR" b="1" dirty="0">
                <a:solidFill>
                  <a:schemeClr val="tx1"/>
                </a:solidFill>
              </a:rPr>
              <a:t>„Mentalno zdravlje u svijetu nejednakosti</a:t>
            </a:r>
            <a:r>
              <a:rPr lang="hr-HR" b="1" dirty="0" smtClean="0">
                <a:solidFill>
                  <a:schemeClr val="tx1"/>
                </a:solidFill>
              </a:rPr>
              <a:t>”</a:t>
            </a:r>
            <a:endParaRPr lang="hr-HR" b="1" dirty="0">
              <a:solidFill>
                <a:schemeClr val="tx1"/>
              </a:solidFill>
            </a:endParaRPr>
          </a:p>
        </p:txBody>
      </p:sp>
    </p:spTree>
    <p:extLst>
      <p:ext uri="{BB962C8B-B14F-4D97-AF65-F5344CB8AC3E}">
        <p14:creationId xmlns:p14="http://schemas.microsoft.com/office/powerpoint/2010/main" val="208556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DF8837B-BAE2-489A-8F93-69216307D5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 xmlns:a16="http://schemas.microsoft.com/office/drawing/2014/main" id="{D3D3EF9B-813D-494F-A030-4412F033D2FF}"/>
              </a:ext>
            </a:extLst>
          </p:cNvPr>
          <p:cNvPicPr>
            <a:picLocks noChangeAspect="1"/>
          </p:cNvPicPr>
          <p:nvPr/>
        </p:nvPicPr>
        <p:blipFill rotWithShape="1">
          <a:blip r:embed="rId2">
            <a:alphaModFix amt="50000"/>
          </a:blip>
          <a:srcRect r="1" b="24707"/>
          <a:stretch/>
        </p:blipFill>
        <p:spPr>
          <a:xfrm>
            <a:off x="0" y="10"/>
            <a:ext cx="12192000" cy="6858002"/>
          </a:xfrm>
          <a:prstGeom prst="rect">
            <a:avLst/>
          </a:prstGeom>
        </p:spPr>
      </p:pic>
      <p:sp>
        <p:nvSpPr>
          <p:cNvPr id="2" name="Naslov 1">
            <a:extLst>
              <a:ext uri="{FF2B5EF4-FFF2-40B4-BE49-F238E27FC236}">
                <a16:creationId xmlns="" xmlns:a16="http://schemas.microsoft.com/office/drawing/2014/main" id="{CE53C00B-CE48-4076-98B4-C03427866F87}"/>
              </a:ext>
            </a:extLst>
          </p:cNvPr>
          <p:cNvSpPr>
            <a:spLocks noGrp="1"/>
          </p:cNvSpPr>
          <p:nvPr>
            <p:ph type="ctrTitle"/>
          </p:nvPr>
        </p:nvSpPr>
        <p:spPr>
          <a:xfrm>
            <a:off x="20" y="1871131"/>
            <a:ext cx="12191980" cy="1515533"/>
          </a:xfrm>
          <a:solidFill>
            <a:schemeClr val="tx1">
              <a:alpha val="24000"/>
            </a:schemeClr>
          </a:solidFill>
        </p:spPr>
        <p:txBody>
          <a:bodyPr>
            <a:normAutofit/>
          </a:bodyPr>
          <a:lstStyle/>
          <a:p>
            <a:pPr>
              <a:lnSpc>
                <a:spcPct val="90000"/>
              </a:lnSpc>
            </a:pPr>
            <a:r>
              <a:rPr lang="hr-HR" sz="5000" b="1" i="1" dirty="0" smtClean="0">
                <a:solidFill>
                  <a:srgbClr val="FFFFFF"/>
                </a:solidFill>
              </a:rPr>
              <a:t>Stigmi psihičkih bolesti</a:t>
            </a:r>
            <a:endParaRPr lang="hr-HR" sz="5000" b="1" i="1" dirty="0">
              <a:solidFill>
                <a:srgbClr val="FFFFFF"/>
              </a:solidFill>
            </a:endParaRPr>
          </a:p>
        </p:txBody>
      </p:sp>
      <p:cxnSp>
        <p:nvCxnSpPr>
          <p:cNvPr id="11" name="Straight Connector 10">
            <a:extLst>
              <a:ext uri="{FF2B5EF4-FFF2-40B4-BE49-F238E27FC236}">
                <a16:creationId xmlns="" xmlns:a16="http://schemas.microsoft.com/office/drawing/2014/main" id="{B48BEE9B-A2F4-4BF3-9EAD-16E1A7FC2DC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Subtitle 5"/>
          <p:cNvSpPr>
            <a:spLocks noGrp="1"/>
          </p:cNvSpPr>
          <p:nvPr>
            <p:ph type="subTitle" idx="1"/>
          </p:nvPr>
        </p:nvSpPr>
        <p:spPr>
          <a:xfrm>
            <a:off x="2511329" y="751434"/>
            <a:ext cx="6815669" cy="1320802"/>
          </a:xfrm>
        </p:spPr>
        <p:txBody>
          <a:bodyPr/>
          <a:lstStyle/>
          <a:p>
            <a:r>
              <a:rPr lang="hr-HR" b="1" dirty="0" smtClean="0"/>
              <a:t>DANAS ĆEMO RAZGOVARATI O...</a:t>
            </a:r>
            <a:endParaRPr lang="hr-HR" b="1" dirty="0"/>
          </a:p>
        </p:txBody>
      </p:sp>
    </p:spTree>
    <p:extLst>
      <p:ext uri="{BB962C8B-B14F-4D97-AF65-F5344CB8AC3E}">
        <p14:creationId xmlns:p14="http://schemas.microsoft.com/office/powerpoint/2010/main" val="30918514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0C3FB367-111C-474A-A2B5-D16245385F2D}"/>
              </a:ext>
            </a:extLst>
          </p:cNvPr>
          <p:cNvSpPr>
            <a:spLocks noGrp="1"/>
          </p:cNvSpPr>
          <p:nvPr>
            <p:ph type="title"/>
          </p:nvPr>
        </p:nvSpPr>
        <p:spPr/>
        <p:txBody>
          <a:bodyPr>
            <a:noAutofit/>
          </a:bodyPr>
          <a:lstStyle/>
          <a:p>
            <a:r>
              <a:rPr lang="hr-HR" i="1" dirty="0"/>
              <a:t>Što po vama karakterizira mentalno zdravlje? Kakvi su mentalno zdravi ljudi?</a:t>
            </a:r>
          </a:p>
        </p:txBody>
      </p:sp>
      <p:sp>
        <p:nvSpPr>
          <p:cNvPr id="3" name="Rezervirano mjesto sadržaja 2">
            <a:extLst>
              <a:ext uri="{FF2B5EF4-FFF2-40B4-BE49-F238E27FC236}">
                <a16:creationId xmlns="" xmlns:a16="http://schemas.microsoft.com/office/drawing/2014/main" id="{C34BFE4B-25B9-441E-95C3-3E7A769279FA}"/>
              </a:ext>
            </a:extLst>
          </p:cNvPr>
          <p:cNvSpPr>
            <a:spLocks noGrp="1"/>
          </p:cNvSpPr>
          <p:nvPr>
            <p:ph idx="1"/>
          </p:nvPr>
        </p:nvSpPr>
        <p:spPr/>
        <p:txBody>
          <a:bodyPr>
            <a:normAutofit fontScale="92500" lnSpcReduction="10000"/>
          </a:bodyPr>
          <a:lstStyle/>
          <a:p>
            <a:r>
              <a:rPr lang="hr-HR" b="1" dirty="0"/>
              <a:t>Mentalno zdravlje </a:t>
            </a:r>
            <a:r>
              <a:rPr lang="hr-HR" dirty="0"/>
              <a:t>je dio cjelokupnog zdravlja te ima veliki utjecaj na naše svakodnevno funkcioniranje u različitim životnim domenama (škola, obitelj, prijatelji, itd</a:t>
            </a:r>
            <a:r>
              <a:rPr lang="hr-HR" dirty="0" smtClean="0"/>
              <a:t>.)</a:t>
            </a:r>
          </a:p>
          <a:p>
            <a:r>
              <a:rPr lang="hr-HR" dirty="0" smtClean="0"/>
              <a:t>Svjetska </a:t>
            </a:r>
            <a:r>
              <a:rPr lang="hr-HR" dirty="0"/>
              <a:t>zdravstvena organizacija (SZO) definirala je mentalno zdravlje kao </a:t>
            </a:r>
            <a:r>
              <a:rPr lang="hr-HR" u="sng" dirty="0"/>
              <a:t>stanje dobrobiti u kojem pojedinac ostvaruje svoje potencijale, može se nositi s normalnim životnim stresom, može raditi produktivno i plodno te je sposoban pridonositi zajednici </a:t>
            </a:r>
            <a:r>
              <a:rPr lang="hr-HR" dirty="0"/>
              <a:t>(WHO; 2001</a:t>
            </a:r>
            <a:r>
              <a:rPr lang="hr-HR" dirty="0" smtClean="0"/>
              <a:t>)</a:t>
            </a:r>
            <a:endParaRPr lang="hr-HR" dirty="0"/>
          </a:p>
          <a:p>
            <a:pPr marL="0" indent="0">
              <a:buNone/>
            </a:pPr>
            <a:endParaRPr lang="hr-HR" i="1" dirty="0"/>
          </a:p>
          <a:p>
            <a:pPr marL="0" indent="0">
              <a:buNone/>
            </a:pPr>
            <a:r>
              <a:rPr lang="hr-HR" i="1" dirty="0"/>
              <a:t> </a:t>
            </a:r>
          </a:p>
        </p:txBody>
      </p:sp>
    </p:spTree>
    <p:extLst>
      <p:ext uri="{BB962C8B-B14F-4D97-AF65-F5344CB8AC3E}">
        <p14:creationId xmlns:p14="http://schemas.microsoft.com/office/powerpoint/2010/main" val="142574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0C3FB367-111C-474A-A2B5-D16245385F2D}"/>
              </a:ext>
            </a:extLst>
          </p:cNvPr>
          <p:cNvSpPr>
            <a:spLocks noGrp="1"/>
          </p:cNvSpPr>
          <p:nvPr>
            <p:ph type="title"/>
          </p:nvPr>
        </p:nvSpPr>
        <p:spPr/>
        <p:txBody>
          <a:bodyPr>
            <a:normAutofit/>
          </a:bodyPr>
          <a:lstStyle/>
          <a:p>
            <a:r>
              <a:rPr lang="hr-HR" i="1" dirty="0"/>
              <a:t>Što je po vašem mišljenju psihička bolest?</a:t>
            </a:r>
          </a:p>
        </p:txBody>
      </p:sp>
      <p:sp>
        <p:nvSpPr>
          <p:cNvPr id="3" name="Rezervirano mjesto sadržaja 2">
            <a:extLst>
              <a:ext uri="{FF2B5EF4-FFF2-40B4-BE49-F238E27FC236}">
                <a16:creationId xmlns="" xmlns:a16="http://schemas.microsoft.com/office/drawing/2014/main" id="{C34BFE4B-25B9-441E-95C3-3E7A769279FA}"/>
              </a:ext>
            </a:extLst>
          </p:cNvPr>
          <p:cNvSpPr>
            <a:spLocks noGrp="1"/>
          </p:cNvSpPr>
          <p:nvPr>
            <p:ph idx="1"/>
          </p:nvPr>
        </p:nvSpPr>
        <p:spPr/>
        <p:txBody>
          <a:bodyPr>
            <a:normAutofit fontScale="47500" lnSpcReduction="20000"/>
          </a:bodyPr>
          <a:lstStyle/>
          <a:p>
            <a:r>
              <a:rPr lang="hr-HR" sz="4200" b="1" dirty="0"/>
              <a:t>Psihičke smetnje </a:t>
            </a:r>
            <a:r>
              <a:rPr lang="hr-HR" sz="4200" dirty="0"/>
              <a:t>su prolazna stanja emocionalne nelagode i/ili napetosti, najčešće uvjetovana okolinskim ili fiziološkim promjenama. Najčešće psihičke smetnje kod djece i mladih su: tjeskobnost, poremećaji ponašanja teškoće učenja.</a:t>
            </a:r>
          </a:p>
          <a:p>
            <a:r>
              <a:rPr lang="hr-HR" sz="4200" dirty="0"/>
              <a:t>Kod </a:t>
            </a:r>
            <a:r>
              <a:rPr lang="hr-HR" sz="4200" b="1" dirty="0"/>
              <a:t>psihičkog poremećaja</a:t>
            </a:r>
            <a:r>
              <a:rPr lang="hr-HR" sz="4200" dirty="0"/>
              <a:t>, doživljavanje i ponašanje odstupa od uobičajenog, a samoj osobi i/ili njezinoj okolini, predstavlja smetnju i narušava funkcioniranje. Poremećaj može biti ograničenog trajanja i ne mora se manifestirati u svim segmentima života. Često je moguće da okolina ne primijeti postojanje poremećaja, jer osoba može na različite načine prikrivati teškoće, što je dodatno iscrpljuje. Psihički poremećaji nisu rijetke pojave, oni pogađaju značajan broj ljudi, npr. anksiozni poremećaji i poremećaji raspoloženja.</a:t>
            </a:r>
          </a:p>
          <a:p>
            <a:endParaRPr lang="hr-HR" i="1" dirty="0"/>
          </a:p>
          <a:p>
            <a:pPr marL="0" indent="0">
              <a:buNone/>
            </a:pPr>
            <a:r>
              <a:rPr lang="hr-HR" i="1" dirty="0"/>
              <a:t> </a:t>
            </a:r>
          </a:p>
        </p:txBody>
      </p:sp>
    </p:spTree>
    <p:extLst>
      <p:ext uri="{BB962C8B-B14F-4D97-AF65-F5344CB8AC3E}">
        <p14:creationId xmlns:p14="http://schemas.microsoft.com/office/powerpoint/2010/main" val="3907360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305466C-B01F-4497-9A84-57D724DD085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 xmlns:a16="http://schemas.microsoft.com/office/drawing/2014/main" id="{AB17A1E6-4187-4249-92BD-90F1001CC27D}"/>
              </a:ext>
            </a:extLst>
          </p:cNvPr>
          <p:cNvSpPr>
            <a:spLocks noGrp="1"/>
          </p:cNvSpPr>
          <p:nvPr>
            <p:ph idx="1"/>
          </p:nvPr>
        </p:nvSpPr>
        <p:spPr/>
        <p:txBody>
          <a:bodyPr>
            <a:normAutofit fontScale="62500" lnSpcReduction="20000"/>
          </a:bodyPr>
          <a:lstStyle/>
          <a:p>
            <a:r>
              <a:rPr lang="hr-HR" sz="2900" b="1" dirty="0"/>
              <a:t>Psihičke</a:t>
            </a:r>
            <a:r>
              <a:rPr lang="hr-HR" sz="2900" dirty="0"/>
              <a:t> se </a:t>
            </a:r>
            <a:r>
              <a:rPr lang="hr-HR" sz="2900" b="1" dirty="0"/>
              <a:t>bolesti</a:t>
            </a:r>
            <a:r>
              <a:rPr lang="hr-HR" sz="2900" dirty="0"/>
              <a:t> od psihičkih poremećaja razlikuju po dugotrajnosti i intenzitetu. One se očituju u gotovo svim aspektima funkcioniranja osobe i neovisne su o situacijama. Osoba pokazuje znakove trajno narušenog kognitivnog, emocionalnog i socijalnog </a:t>
            </a:r>
            <a:r>
              <a:rPr lang="hr-HR" sz="2900" dirty="0" smtClean="0"/>
              <a:t>funkcioniranja</a:t>
            </a:r>
            <a:endParaRPr lang="hr-HR" sz="2900" dirty="0"/>
          </a:p>
          <a:p>
            <a:r>
              <a:rPr lang="hr-HR" sz="2900" dirty="0"/>
              <a:t>Često imaju ponavljajući karakter, odnosno pogoršanja bolesti se smjenjuju s „mirnim “ razdobljima (tzv. remisijama</a:t>
            </a:r>
            <a:r>
              <a:rPr lang="hr-HR" sz="2900" dirty="0" smtClean="0"/>
              <a:t>)</a:t>
            </a:r>
            <a:endParaRPr lang="hr-HR" sz="2900" dirty="0"/>
          </a:p>
          <a:p>
            <a:r>
              <a:rPr lang="hr-HR" sz="2900" dirty="0"/>
              <a:t>Primjer je shizofrenija, bolest koja pogađa mlade ljude i tijekom čijeg trajanja osoba nije u stanju zadovoljavati svoje uobičajene životne </a:t>
            </a:r>
            <a:r>
              <a:rPr lang="hr-HR" sz="2900" dirty="0" smtClean="0"/>
              <a:t>uloge</a:t>
            </a:r>
            <a:endParaRPr lang="hr-HR" sz="2900" dirty="0"/>
          </a:p>
          <a:p>
            <a:r>
              <a:rPr lang="hr-HR" sz="2900" dirty="0"/>
              <a:t>Psihičke poremećaje nije lagano, ako je uopće moguće razlikovati od psihičkih bolesti, jer nekada poremećaj može značajno onemogućiti funkcioniranje osobe, dok se pravilno liječena psihička bolest može tek diskretno </a:t>
            </a:r>
            <a:r>
              <a:rPr lang="hr-HR" sz="2900" dirty="0" smtClean="0"/>
              <a:t>očitovati</a:t>
            </a:r>
            <a:endParaRPr lang="hr-HR" sz="2900" dirty="0"/>
          </a:p>
          <a:p>
            <a:endParaRPr lang="hr-HR" dirty="0"/>
          </a:p>
          <a:p>
            <a:pPr marL="0" indent="0">
              <a:buNone/>
            </a:pPr>
            <a:r>
              <a:rPr lang="hr-HR" dirty="0"/>
              <a:t> </a:t>
            </a:r>
          </a:p>
        </p:txBody>
      </p:sp>
    </p:spTree>
    <p:extLst>
      <p:ext uri="{BB962C8B-B14F-4D97-AF65-F5344CB8AC3E}">
        <p14:creationId xmlns:p14="http://schemas.microsoft.com/office/powerpoint/2010/main" val="3603418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8F7BE72E-58E7-44A4-895D-F31624ED9F7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 xmlns:a16="http://schemas.microsoft.com/office/drawing/2014/main" id="{244ACAF9-6CAC-4142-9B62-AAE67655B19F}"/>
              </a:ext>
            </a:extLst>
          </p:cNvPr>
          <p:cNvSpPr>
            <a:spLocks noGrp="1"/>
          </p:cNvSpPr>
          <p:nvPr>
            <p:ph idx="1"/>
          </p:nvPr>
        </p:nvSpPr>
        <p:spPr/>
        <p:txBody>
          <a:bodyPr/>
          <a:lstStyle/>
          <a:p>
            <a:pPr marL="457200" indent="-457200">
              <a:buFont typeface="+mj-lt"/>
              <a:buAutoNum type="arabicPeriod"/>
            </a:pPr>
            <a:r>
              <a:rPr lang="hr-HR" dirty="0"/>
              <a:t>Navedi neke negativne stvari koje si čuo/čula o osobama narušenog mentalnog zdravlja.</a:t>
            </a:r>
          </a:p>
          <a:p>
            <a:pPr marL="457200" indent="-457200">
              <a:buFont typeface="+mj-lt"/>
              <a:buAutoNum type="arabicPeriod"/>
            </a:pPr>
            <a:endParaRPr lang="hr-HR" dirty="0"/>
          </a:p>
          <a:p>
            <a:pPr marL="457200" indent="-457200">
              <a:buFont typeface="+mj-lt"/>
              <a:buAutoNum type="arabicPeriod"/>
            </a:pPr>
            <a:r>
              <a:rPr lang="hr-HR" dirty="0"/>
              <a:t>Navedi neke pozitivne stvari koje si čuo/čula o osobama narušenog mentalnog zdravlja.</a:t>
            </a:r>
          </a:p>
        </p:txBody>
      </p:sp>
    </p:spTree>
    <p:extLst>
      <p:ext uri="{BB962C8B-B14F-4D97-AF65-F5344CB8AC3E}">
        <p14:creationId xmlns:p14="http://schemas.microsoft.com/office/powerpoint/2010/main" val="3494849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A490166-076D-41C3-B91F-DF06626AC626}"/>
              </a:ext>
            </a:extLst>
          </p:cNvPr>
          <p:cNvSpPr>
            <a:spLocks noGrp="1"/>
          </p:cNvSpPr>
          <p:nvPr>
            <p:ph type="title"/>
          </p:nvPr>
        </p:nvSpPr>
        <p:spPr/>
        <p:txBody>
          <a:bodyPr>
            <a:normAutofit fontScale="90000"/>
          </a:bodyPr>
          <a:lstStyle/>
          <a:p>
            <a:r>
              <a:rPr lang="pl-PL" dirty="0"/>
              <a:t/>
            </a:r>
            <a:br>
              <a:rPr lang="pl-PL" dirty="0"/>
            </a:br>
            <a:r>
              <a:rPr lang="pl-PL" dirty="0"/>
              <a:t/>
            </a:r>
            <a:br>
              <a:rPr lang="pl-PL" dirty="0"/>
            </a:br>
            <a:r>
              <a:rPr lang="pl-PL" sz="5300" i="1" dirty="0"/>
              <a:t>Što za tebe znači stigma?</a:t>
            </a:r>
            <a:r>
              <a:rPr lang="pl-PL" dirty="0"/>
              <a:t/>
            </a:r>
            <a:br>
              <a:rPr lang="pl-PL" dirty="0"/>
            </a:br>
            <a:r>
              <a:rPr lang="pl-PL" dirty="0"/>
              <a:t/>
            </a:r>
            <a:br>
              <a:rPr lang="pl-PL" dirty="0"/>
            </a:br>
            <a:r>
              <a:rPr lang="pl-PL" dirty="0"/>
              <a:t> </a:t>
            </a:r>
            <a:endParaRPr lang="hr-HR" dirty="0"/>
          </a:p>
        </p:txBody>
      </p:sp>
      <p:sp>
        <p:nvSpPr>
          <p:cNvPr id="3" name="Rezervirano mjesto sadržaja 2">
            <a:extLst>
              <a:ext uri="{FF2B5EF4-FFF2-40B4-BE49-F238E27FC236}">
                <a16:creationId xmlns="" xmlns:a16="http://schemas.microsoft.com/office/drawing/2014/main" id="{E20CC84E-84C3-41A8-A60A-02D4A5D666DE}"/>
              </a:ext>
            </a:extLst>
          </p:cNvPr>
          <p:cNvSpPr>
            <a:spLocks noGrp="1"/>
          </p:cNvSpPr>
          <p:nvPr>
            <p:ph idx="1"/>
          </p:nvPr>
        </p:nvSpPr>
        <p:spPr/>
        <p:txBody>
          <a:bodyPr>
            <a:normAutofit/>
          </a:bodyPr>
          <a:lstStyle/>
          <a:p>
            <a:r>
              <a:rPr lang="hr-HR" dirty="0"/>
              <a:t>Riječ stigma </a:t>
            </a:r>
            <a:r>
              <a:rPr lang="hr-HR" u="sng" dirty="0"/>
              <a:t>na grčkome </a:t>
            </a:r>
            <a:r>
              <a:rPr lang="hr-HR" dirty="0"/>
              <a:t>jeziku znači </a:t>
            </a:r>
            <a:r>
              <a:rPr lang="hr-HR" u="sng" dirty="0"/>
              <a:t>‘naglasiti’, ‘istaknuti’, ‘označiti’ </a:t>
            </a:r>
            <a:r>
              <a:rPr lang="hr-HR" dirty="0"/>
              <a:t>i nema negativno značenje. </a:t>
            </a:r>
            <a:endParaRPr lang="hr-HR" dirty="0" smtClean="0"/>
          </a:p>
          <a:p>
            <a:r>
              <a:rPr lang="hr-HR" dirty="0" smtClean="0"/>
              <a:t>Pri </a:t>
            </a:r>
            <a:r>
              <a:rPr lang="hr-HR" dirty="0"/>
              <a:t>preuzimanju te riječi u </a:t>
            </a:r>
            <a:r>
              <a:rPr lang="hr-HR" u="sng" dirty="0"/>
              <a:t>latinski jezik </a:t>
            </a:r>
            <a:r>
              <a:rPr lang="hr-HR" dirty="0"/>
              <a:t>ona dobiva negativno značenje, točnije znači </a:t>
            </a:r>
            <a:r>
              <a:rPr lang="hr-HR" u="sng" dirty="0"/>
              <a:t>‘sramoćenje’ i ‘degradacija’.</a:t>
            </a:r>
          </a:p>
          <a:p>
            <a:r>
              <a:rPr lang="hr-HR" b="1" dirty="0"/>
              <a:t>Stigma</a:t>
            </a:r>
            <a:r>
              <a:rPr lang="hr-HR" dirty="0"/>
              <a:t> - skup negativnih stavova i vjerovanja o mentalnoj bolesti koji potiču strah, odbijanje i diskriminaciju osoba narušenog mentalnog zdravlja.</a:t>
            </a:r>
          </a:p>
        </p:txBody>
      </p:sp>
    </p:spTree>
    <p:extLst>
      <p:ext uri="{BB962C8B-B14F-4D97-AF65-F5344CB8AC3E}">
        <p14:creationId xmlns:p14="http://schemas.microsoft.com/office/powerpoint/2010/main" val="2436977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06D4786C-F237-478A-A458-19BED89FB271}"/>
              </a:ext>
            </a:extLst>
          </p:cNvPr>
          <p:cNvSpPr>
            <a:spLocks noGrp="1"/>
          </p:cNvSpPr>
          <p:nvPr>
            <p:ph type="title"/>
          </p:nvPr>
        </p:nvSpPr>
        <p:spPr/>
        <p:txBody>
          <a:bodyPr/>
          <a:lstStyle/>
          <a:p>
            <a:endParaRPr lang="hr-HR" dirty="0"/>
          </a:p>
        </p:txBody>
      </p:sp>
      <p:sp>
        <p:nvSpPr>
          <p:cNvPr id="3" name="Rezervirano mjesto sadržaja 2">
            <a:extLst>
              <a:ext uri="{FF2B5EF4-FFF2-40B4-BE49-F238E27FC236}">
                <a16:creationId xmlns="" xmlns:a16="http://schemas.microsoft.com/office/drawing/2014/main" id="{EC2AACA3-EF1E-4230-AFED-D5F28A97BC20}"/>
              </a:ext>
            </a:extLst>
          </p:cNvPr>
          <p:cNvSpPr>
            <a:spLocks noGrp="1"/>
          </p:cNvSpPr>
          <p:nvPr>
            <p:ph idx="1"/>
          </p:nvPr>
        </p:nvSpPr>
        <p:spPr/>
        <p:txBody>
          <a:bodyPr>
            <a:normAutofit/>
          </a:bodyPr>
          <a:lstStyle/>
          <a:p>
            <a:pPr marL="457200" indent="-457200">
              <a:buFont typeface="+mj-lt"/>
              <a:buAutoNum type="arabicPeriod"/>
            </a:pPr>
            <a:r>
              <a:rPr lang="hr-HR" dirty="0"/>
              <a:t>Što misliš zašto su osobe narušenog mentalnog zdravlja stigmatizirane?</a:t>
            </a:r>
          </a:p>
          <a:p>
            <a:pPr marL="457200" indent="-457200">
              <a:buFont typeface="+mj-lt"/>
              <a:buAutoNum type="arabicPeriod"/>
            </a:pPr>
            <a:r>
              <a:rPr lang="hr-HR" dirty="0"/>
              <a:t>Možeš li se sjetiti nečega zbog čega su ljudi u prošlosti bili stigmatizirani?</a:t>
            </a:r>
          </a:p>
          <a:p>
            <a:pPr marL="457200" indent="-457200">
              <a:buFont typeface="+mj-lt"/>
              <a:buAutoNum type="arabicPeriod"/>
            </a:pPr>
            <a:r>
              <a:rPr lang="hr-HR" dirty="0"/>
              <a:t>Kako je došlo do promjene stavova većine o stvarima koje su u prošlosti bile predmet stigmatizacije?</a:t>
            </a:r>
          </a:p>
          <a:p>
            <a:pPr marL="457200" indent="-457200">
              <a:buFont typeface="+mj-lt"/>
              <a:buAutoNum type="arabicPeriod"/>
            </a:pPr>
            <a:r>
              <a:rPr lang="hr-HR" dirty="0"/>
              <a:t>Što misliš kako stigma utječe na živote osoba narušenog mentalnog zdravlja?</a:t>
            </a:r>
          </a:p>
        </p:txBody>
      </p:sp>
      <p:pic>
        <p:nvPicPr>
          <p:cNvPr id="4" name="Slika 3">
            <a:extLst>
              <a:ext uri="{FF2B5EF4-FFF2-40B4-BE49-F238E27FC236}">
                <a16:creationId xmlns="" xmlns:a16="http://schemas.microsoft.com/office/drawing/2014/main" id="{A7AC6769-49D1-4C78-A013-98BD0E3C6128}"/>
              </a:ext>
            </a:extLst>
          </p:cNvPr>
          <p:cNvPicPr>
            <a:picLocks noChangeAspect="1"/>
          </p:cNvPicPr>
          <p:nvPr/>
        </p:nvPicPr>
        <p:blipFill>
          <a:blip r:embed="rId3"/>
          <a:stretch>
            <a:fillRect/>
          </a:stretch>
        </p:blipFill>
        <p:spPr>
          <a:xfrm>
            <a:off x="9041320" y="678390"/>
            <a:ext cx="2619375" cy="1743075"/>
          </a:xfrm>
          <a:prstGeom prst="rect">
            <a:avLst/>
          </a:prstGeom>
        </p:spPr>
      </p:pic>
    </p:spTree>
    <p:extLst>
      <p:ext uri="{BB962C8B-B14F-4D97-AF65-F5344CB8AC3E}">
        <p14:creationId xmlns:p14="http://schemas.microsoft.com/office/powerpoint/2010/main" val="4201502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719</Words>
  <Application>Microsoft Office PowerPoint</Application>
  <PresentationFormat>Custom</PresentationFormat>
  <Paragraphs>56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Organski</vt:lpstr>
      <vt:lpstr>Svjetski dan  metalnog zdravlja</vt:lpstr>
      <vt:lpstr>10.10.2021.</vt:lpstr>
      <vt:lpstr>Stigmi psihičkih bolesti</vt:lpstr>
      <vt:lpstr>Što po vama karakterizira mentalno zdravlje? Kakvi su mentalno zdravi ljudi?</vt:lpstr>
      <vt:lpstr>Što je po vašem mišljenju psihička bolest?</vt:lpstr>
      <vt:lpstr>PowerPoint Presentation</vt:lpstr>
      <vt:lpstr>PowerPoint Presentation</vt:lpstr>
      <vt:lpstr>  Što za tebe znači stigma?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dan metalnog zdravlja</dc:title>
  <dc:creator>Marija</dc:creator>
  <cp:lastModifiedBy>Admin 2-1 (7)</cp:lastModifiedBy>
  <cp:revision>11</cp:revision>
  <dcterms:created xsi:type="dcterms:W3CDTF">2021-10-07T17:11:17Z</dcterms:created>
  <dcterms:modified xsi:type="dcterms:W3CDTF">2021-10-08T06:11:49Z</dcterms:modified>
</cp:coreProperties>
</file>