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4" r:id="rId4"/>
    <p:sldId id="265" r:id="rId5"/>
    <p:sldId id="266" r:id="rId6"/>
    <p:sldId id="257" r:id="rId7"/>
    <p:sldId id="267" r:id="rId8"/>
    <p:sldId id="258" r:id="rId9"/>
    <p:sldId id="259" r:id="rId10"/>
    <p:sldId id="260" r:id="rId11"/>
    <p:sldId id="262" r:id="rId12"/>
    <p:sldId id="279" r:id="rId13"/>
    <p:sldId id="263" r:id="rId14"/>
    <p:sldId id="268" r:id="rId15"/>
    <p:sldId id="272" r:id="rId16"/>
    <p:sldId id="270" r:id="rId17"/>
    <p:sldId id="273" r:id="rId18"/>
    <p:sldId id="271" r:id="rId19"/>
    <p:sldId id="274" r:id="rId20"/>
    <p:sldId id="275" r:id="rId21"/>
    <p:sldId id="280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59CA-70E9-4D52-B5BB-2758B0C0339B}" type="datetimeFigureOut">
              <a:rPr lang="hr-HR" smtClean="0"/>
              <a:t>9.1.2021.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A626-4ED2-4372-9C2A-234C95F002E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16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7273-5465-4199-9978-2B93DBC097E3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7791-9C1F-4598-866C-54360E7EA9F7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BB1-1F6B-4778-8929-CB9F2214D1C6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BC18-CEB2-4392-A95E-EAAA8B75A78F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3D9-3359-4558-9A47-B1CEE9FC0F85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E40-3B56-483A-A0D9-92D1C38089BD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D482-2BA9-43AA-96ED-56E9CFB09654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CC71-B2C9-4C7C-A1F2-4742A827D0EE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2D4-1A5A-45C5-AE01-1DFF82421812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49F-7E95-4448-8C46-93EA9287E303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0B2-7A57-4E58-AB88-55FB045454FE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4A13-F33C-4F14-A6CD-8635FBA4F1F3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436-CDF8-4EE5-A54A-EB8C1393B544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A1AA-7403-42E6-9ECF-786F284C496D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1CEE-4955-45B2-88BB-26D851CE280B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6145-F7F3-4DFE-A376-4061FAD399F9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65AF-024E-438F-8336-B8367318C012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03734C-D5EE-4DFD-8D5C-DE38089E6EDA}" type="datetime1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vo.h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stani-student.h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j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k0ncvvot6usx5xu4d.kinstacdn.com/wp-content/uploads/2020/12/Prirucnik-za-ucenike-koji-u-skolskoj-godini-2020.-2021.-zavrsavaju-4.-5.-razred-u-srednjim-skolama-u-Republici-Hrvatskoj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ani-student.hr/Ucilista/Nositelji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1.wdp"/><Relationship Id="rId1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9.png"/><Relationship Id="rId17" Type="http://schemas.microsoft.com/office/2007/relationships/hdphoto" Target="../media/hdphoto13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8.png"/><Relationship Id="rId19" Type="http://schemas.microsoft.com/office/2007/relationships/hdphoto" Target="../media/hdphoto14.wdp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filip.jukic3@skole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s-strojarska-tehnicka-os.skole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749296"/>
          </a:xfrm>
        </p:spPr>
        <p:txBody>
          <a:bodyPr/>
          <a:lstStyle/>
          <a:p>
            <a:r>
              <a:rPr lang="hr-HR" dirty="0" smtClean="0"/>
              <a:t>Državna matura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6342" y="6245524"/>
            <a:ext cx="8529484" cy="612475"/>
          </a:xfrm>
        </p:spPr>
        <p:txBody>
          <a:bodyPr>
            <a:normAutofit/>
          </a:bodyPr>
          <a:lstStyle/>
          <a:p>
            <a:pPr algn="r"/>
            <a:r>
              <a:rPr lang="hr-HR" sz="1800" cap="none" dirty="0" smtClean="0"/>
              <a:t>Ispitni koordinator: Filip </a:t>
            </a:r>
            <a:r>
              <a:rPr lang="hr-HR" sz="1800" cap="none" dirty="0"/>
              <a:t>J</a:t>
            </a:r>
            <a:r>
              <a:rPr lang="hr-HR" sz="1800" cap="none" dirty="0" smtClean="0"/>
              <a:t>ukić mag. ing. el.</a:t>
            </a:r>
            <a:endParaRPr lang="hr-HR" sz="1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4293" y="219922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Nacionalni centar za vanjsko vrednovanje </a:t>
            </a:r>
            <a:r>
              <a:rPr lang="hr-HR" sz="2400" dirty="0" smtClean="0"/>
              <a:t>obrazovanja (Centar) organizira i provodi ispite državne mature.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Sve informacije (vremenike, upute, priručnike, ispitne kataloge, pravilnike) o državnoj maturi možete pronaći na internet stranici centra.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Primjeri ispita državne mature provedenih ranijih godina se nalaze na njihovoj stranici.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Nacionalni centar za vanjsko vrednovanje obrazovanja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2" y="0"/>
            <a:ext cx="9879887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5214763" y="863997"/>
            <a:ext cx="845389" cy="577970"/>
          </a:xfrm>
          <a:prstGeom prst="rightArrow">
            <a:avLst>
              <a:gd name="adj1" fmla="val 41304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4703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LINK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86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4293" y="207736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 internet </a:t>
            </a:r>
            <a:r>
              <a:rPr lang="hr-HR" sz="2400" dirty="0"/>
              <a:t>stranici </a:t>
            </a:r>
            <a:r>
              <a:rPr lang="hr-HR" sz="2400" dirty="0" smtClean="0">
                <a:hlinkClick r:id="rId2"/>
              </a:rPr>
              <a:t>www.postani-student.hr</a:t>
            </a:r>
            <a:r>
              <a:rPr lang="hr-HR" sz="2400" dirty="0" smtClean="0"/>
              <a:t> :</a:t>
            </a:r>
          </a:p>
          <a:p>
            <a:r>
              <a:rPr lang="hr-HR" sz="2400" dirty="0" smtClean="0"/>
              <a:t>prijava </a:t>
            </a:r>
            <a:r>
              <a:rPr lang="hr-HR" sz="2400" dirty="0"/>
              <a:t>i </a:t>
            </a:r>
            <a:r>
              <a:rPr lang="hr-HR" sz="2400" dirty="0" smtClean="0"/>
              <a:t>odjava ispita državne mature, </a:t>
            </a:r>
          </a:p>
          <a:p>
            <a:r>
              <a:rPr lang="hr-HR" sz="2400" dirty="0" smtClean="0"/>
              <a:t>odabir studijskih programa (fakultete), 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rovjera ostvarenog uspjeha.</a:t>
            </a:r>
          </a:p>
          <a:p>
            <a:pPr marL="0" indent="0">
              <a:buNone/>
            </a:pPr>
            <a:endParaRPr lang="hr-H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Postani student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23" y="0"/>
            <a:ext cx="736628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76364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LINK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8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4293" y="207736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 internet </a:t>
            </a:r>
            <a:r>
              <a:rPr lang="hr-HR" sz="2400" dirty="0"/>
              <a:t>stranici </a:t>
            </a:r>
            <a:r>
              <a:rPr lang="hr-HR" sz="2400" dirty="0" smtClean="0">
                <a:hlinkClick r:id="rId2"/>
              </a:rPr>
              <a:t>www.studij.hr</a:t>
            </a:r>
            <a:r>
              <a:rPr lang="hr-HR" sz="2400" dirty="0" smtClean="0"/>
              <a:t> možete pronaći sve informacije vezane za pojedine studijske programe.</a:t>
            </a:r>
          </a:p>
          <a:p>
            <a:pPr marL="0" indent="0">
              <a:buNone/>
            </a:pPr>
            <a:endParaRPr lang="hr-H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www.studij.hr</a:t>
            </a:r>
            <a:endParaRPr lang="hr-HR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76364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2"/>
              </a:rPr>
              <a:t>LINK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91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Prijava ispita </a:t>
            </a:r>
            <a:r>
              <a:rPr lang="hr-HR" dirty="0"/>
              <a:t>državne mature</a:t>
            </a:r>
            <a:br>
              <a:rPr lang="hr-HR" dirty="0"/>
            </a:b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dirty="0" smtClean="0"/>
              <a:t>Prijave (odjave) ispita DM traju </a:t>
            </a:r>
            <a:r>
              <a:rPr lang="hr-HR" sz="2400" dirty="0" smtClean="0"/>
              <a:t>od 1.12. </a:t>
            </a:r>
            <a:r>
              <a:rPr lang="hr-HR" sz="2400" dirty="0" smtClean="0"/>
              <a:t>do </a:t>
            </a:r>
            <a:r>
              <a:rPr lang="hr-HR" sz="2400" dirty="0" smtClean="0"/>
              <a:t>15.2. </a:t>
            </a:r>
            <a:endParaRPr lang="hr-HR" sz="2400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400" dirty="0" smtClean="0"/>
              <a:t>Centar </a:t>
            </a:r>
            <a:r>
              <a:rPr lang="hr-HR" sz="2400" dirty="0"/>
              <a:t>izdaje PRIRUČNIK ZA PRIJAVU ISPITA DRŽAVNE </a:t>
            </a:r>
            <a:r>
              <a:rPr lang="hr-HR" sz="2400" dirty="0" smtClean="0"/>
              <a:t>MATURE koji sadrži sve informacije, datume i detaljne upute za prijavu ispita DM.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hr-HR" sz="2400" dirty="0" smtClean="0"/>
              <a:t>Priručnik se nalazi na stranicama škole i centra.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Neopravdani izostanak na prijavljeni ispit se plaća !!!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2400" dirty="0" smtClean="0">
                <a:hlinkClick r:id="rId2"/>
              </a:rPr>
              <a:t>PRIRUČNIK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Odabir studijskih programa (fakulteta)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92248" cy="436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Vrste studijskih programa:</a:t>
            </a:r>
          </a:p>
          <a:p>
            <a:r>
              <a:rPr lang="hr-HR" sz="2400" dirty="0" smtClean="0"/>
              <a:t>Preddiplomski studij (3+2 g.)</a:t>
            </a:r>
          </a:p>
          <a:p>
            <a:pPr lvl="1"/>
            <a:r>
              <a:rPr lang="hr-HR" sz="2200" dirty="0" smtClean="0"/>
              <a:t>Traje 3 g. </a:t>
            </a:r>
            <a:r>
              <a:rPr lang="hr-HR" dirty="0" smtClean="0"/>
              <a:t>(zvanje sveučilišni prvostupnik</a:t>
            </a:r>
            <a:r>
              <a:rPr lang="hr-HR" sz="2000" dirty="0" smtClean="0"/>
              <a:t>)</a:t>
            </a:r>
          </a:p>
          <a:p>
            <a:pPr lvl="1"/>
            <a:r>
              <a:rPr lang="hr-HR" sz="2200" dirty="0" smtClean="0"/>
              <a:t>Nakon toga se obično upisuje diplomski studij u trajanju 2 g.</a:t>
            </a:r>
          </a:p>
          <a:p>
            <a:pPr lvl="1"/>
            <a:r>
              <a:rPr lang="hr-HR" sz="2200" dirty="0" smtClean="0"/>
              <a:t>Zvanje magistar inženjer (mag. </a:t>
            </a:r>
            <a:r>
              <a:rPr lang="hr-HR" sz="2200" dirty="0"/>
              <a:t>i</a:t>
            </a:r>
            <a:r>
              <a:rPr lang="hr-HR" sz="2200" dirty="0" smtClean="0"/>
              <a:t>ng.)*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Odabir studijskih programa (fakulteta)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092248" cy="436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Vrste studijskih programa:</a:t>
            </a:r>
          </a:p>
          <a:p>
            <a:r>
              <a:rPr lang="hr-HR" sz="2400" dirty="0" smtClean="0"/>
              <a:t>Stručni studij (3 g.)</a:t>
            </a:r>
          </a:p>
          <a:p>
            <a:pPr lvl="1"/>
            <a:r>
              <a:rPr lang="hr-HR" sz="2200" dirty="0" smtClean="0"/>
              <a:t>Traje 3 g. </a:t>
            </a:r>
            <a:r>
              <a:rPr lang="hr-HR" dirty="0" smtClean="0"/>
              <a:t>(zvanje stručni prvostupnik</a:t>
            </a:r>
            <a:r>
              <a:rPr lang="hr-HR" sz="2000" dirty="0" smtClean="0"/>
              <a:t>)</a:t>
            </a:r>
          </a:p>
          <a:p>
            <a:pPr lvl="1"/>
            <a:r>
              <a:rPr lang="hr-HR" sz="2200" dirty="0" smtClean="0"/>
              <a:t>Nakon toga je moguće upisati razlikovnu godinu            </a:t>
            </a:r>
            <a:r>
              <a:rPr lang="hr-HR" dirty="0" smtClean="0"/>
              <a:t>(zvanje </a:t>
            </a:r>
            <a:r>
              <a:rPr lang="hr-HR" dirty="0"/>
              <a:t>sveučilišni </a:t>
            </a:r>
            <a:r>
              <a:rPr lang="hr-HR" dirty="0" smtClean="0"/>
              <a:t>prvostupnik)</a:t>
            </a:r>
          </a:p>
          <a:p>
            <a:pPr lvl="1"/>
            <a:r>
              <a:rPr lang="hr-HR" sz="2200" dirty="0" smtClean="0"/>
              <a:t>Nakon toga je moguće upisati diplomski studij u trajanju 2 g.</a:t>
            </a:r>
          </a:p>
          <a:p>
            <a:pPr lvl="1"/>
            <a:r>
              <a:rPr lang="hr-HR" sz="2200" dirty="0" smtClean="0"/>
              <a:t>Zvanje magistar inženjer (mag. </a:t>
            </a:r>
            <a:r>
              <a:rPr lang="hr-HR" sz="2200" dirty="0"/>
              <a:t>i</a:t>
            </a:r>
            <a:r>
              <a:rPr lang="hr-HR" sz="2200" dirty="0" smtClean="0"/>
              <a:t>ng.)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Odabir studijskih programa (fakulteta)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59176" cy="436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Odabir studija nije obavezan !</a:t>
            </a:r>
          </a:p>
          <a:p>
            <a:pPr marL="0" indent="0">
              <a:buNone/>
            </a:pPr>
            <a:endParaRPr lang="hr-HR" sz="100" dirty="0" smtClean="0"/>
          </a:p>
          <a:p>
            <a:pPr marL="0" indent="0">
              <a:buNone/>
            </a:pPr>
            <a:r>
              <a:rPr lang="hr-HR" sz="2400" dirty="0" smtClean="0"/>
              <a:t>Početak prijave studijskih programa od </a:t>
            </a:r>
            <a:r>
              <a:rPr lang="pl-PL" sz="2400" smtClean="0"/>
              <a:t>9.1.</a:t>
            </a:r>
            <a:r>
              <a:rPr lang="hr-HR" sz="2400" dirty="0" smtClean="0"/>
              <a:t>2017</a:t>
            </a:r>
            <a:r>
              <a:rPr lang="hr-HR" sz="2400" dirty="0"/>
              <a:t>. g.</a:t>
            </a:r>
          </a:p>
          <a:p>
            <a:pPr marL="0" indent="0">
              <a:buNone/>
            </a:pPr>
            <a:endParaRPr lang="hr-HR" sz="100" dirty="0" smtClean="0"/>
          </a:p>
          <a:p>
            <a:pPr marL="0" indent="0">
              <a:buNone/>
            </a:pPr>
            <a:r>
              <a:rPr lang="hr-HR" sz="2400" dirty="0" smtClean="0"/>
              <a:t>Učenik odabire najviše 10 studijskih programa.</a:t>
            </a:r>
          </a:p>
          <a:p>
            <a:pPr marL="0" indent="0">
              <a:buNone/>
            </a:pPr>
            <a:endParaRPr lang="hr-HR" sz="100" dirty="0" smtClean="0"/>
          </a:p>
          <a:p>
            <a:pPr marL="0" indent="0">
              <a:buNone/>
            </a:pPr>
            <a:r>
              <a:rPr lang="hr-HR" sz="2400" dirty="0" smtClean="0"/>
              <a:t>Prilikom odabira studijskih programa važno je programe postaviti po prioritetima.</a:t>
            </a:r>
          </a:p>
          <a:p>
            <a:pPr marL="0" indent="0">
              <a:buNone/>
            </a:pPr>
            <a:endParaRPr lang="hr-HR" sz="100" dirty="0" smtClean="0"/>
          </a:p>
          <a:p>
            <a:pPr marL="0" indent="0">
              <a:buNone/>
            </a:pPr>
            <a:r>
              <a:rPr lang="hr-HR" sz="2400" dirty="0" smtClean="0"/>
              <a:t>U slučaju nedovoljnog broja bodova za prvi prioritet učenik konkurira za drugi prioritet.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Odabir studijskih programa (fakulteta)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6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Svaki studij ima svoje zahtjeve za upis, ali većina zahtjeva iste elemente ali u različitim postotnim udjelima, a to su:</a:t>
            </a:r>
          </a:p>
          <a:p>
            <a:r>
              <a:rPr lang="hr-HR" sz="2400" dirty="0" smtClean="0"/>
              <a:t>Ocjene u srednjoj školi</a:t>
            </a:r>
          </a:p>
          <a:p>
            <a:r>
              <a:rPr lang="hr-HR" sz="2400" dirty="0" smtClean="0"/>
              <a:t>Ocjene obaveznog dijela državne mature</a:t>
            </a:r>
          </a:p>
          <a:p>
            <a:r>
              <a:rPr lang="hr-HR" sz="2400" dirty="0" smtClean="0"/>
              <a:t>Ocjene izbornog dijela </a:t>
            </a:r>
            <a:r>
              <a:rPr lang="hr-HR" sz="2400" dirty="0"/>
              <a:t>državne </a:t>
            </a:r>
            <a:r>
              <a:rPr lang="hr-HR" sz="2400" dirty="0" smtClean="0"/>
              <a:t>mature</a:t>
            </a:r>
          </a:p>
          <a:p>
            <a:r>
              <a:rPr lang="hr-HR" sz="2400" dirty="0" smtClean="0"/>
              <a:t>Rezultati na državnim natjecanjima</a:t>
            </a:r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Odabir studijskih programa (fakulteta)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" b="30000"/>
          <a:stretch/>
        </p:blipFill>
        <p:spPr>
          <a:xfrm>
            <a:off x="2151863" y="1572768"/>
            <a:ext cx="7348753" cy="4800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0904" y="3849624"/>
            <a:ext cx="1325880" cy="3749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76364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LINK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86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Odabir studijskih programa (fakulteta)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2768"/>
            <a:ext cx="9249228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Nakon prijave na stranicu postani student (i potvrde podataka i ocjena) klikom na moj odabir otvara se mogućnost odabira studija.</a:t>
            </a:r>
          </a:p>
          <a:p>
            <a:pPr marL="0" indent="0">
              <a:buNone/>
            </a:pPr>
            <a:r>
              <a:rPr lang="hr-HR" sz="500" dirty="0" smtClean="0"/>
              <a:t> </a:t>
            </a:r>
          </a:p>
          <a:p>
            <a:pPr marL="0" indent="0">
              <a:buNone/>
            </a:pPr>
            <a:r>
              <a:rPr lang="hr-HR" sz="2400" dirty="0" smtClean="0"/>
              <a:t>Odabirom studija sustav automatski prijavljuje potrebne predmete, ali moguće je napraviti izmjene.</a:t>
            </a:r>
          </a:p>
          <a:p>
            <a:pPr marL="0" indent="0">
              <a:buNone/>
            </a:pPr>
            <a:r>
              <a:rPr lang="hr-HR" sz="1800" dirty="0" smtClean="0"/>
              <a:t>(npr. ako je potrebna Matematika B, moguće je odabrati Matematiku A razine) </a:t>
            </a:r>
          </a:p>
          <a:p>
            <a:pPr marL="0" indent="0">
              <a:buNone/>
            </a:pPr>
            <a:r>
              <a:rPr lang="hr-HR" sz="500" dirty="0" smtClean="0"/>
              <a:t> </a:t>
            </a:r>
            <a:endParaRPr lang="hr-HR" sz="500" dirty="0"/>
          </a:p>
          <a:p>
            <a:pPr marL="0" indent="0">
              <a:buNone/>
            </a:pPr>
            <a:r>
              <a:rPr lang="hr-HR" sz="2400" dirty="0"/>
              <a:t>Razine koje će učenik polagati podcrtane su i prikazane neposredno uz sam naziv ispita</a:t>
            </a:r>
            <a:r>
              <a:rPr lang="hr-HR" sz="2400" dirty="0" smtClean="0"/>
              <a:t>.</a:t>
            </a:r>
          </a:p>
          <a:p>
            <a:pPr marL="0" indent="0">
              <a:buNone/>
            </a:pPr>
            <a:endParaRPr lang="hr-HR" sz="500" dirty="0"/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Brisanjem odabira određenoga studijskog programa, ostaju prijavljene razine ispita koje je taj studijski program u sustavu postavio kao kriterij za </a:t>
            </a:r>
            <a:r>
              <a:rPr lang="hr-HR" sz="2400" dirty="0" smtClean="0">
                <a:solidFill>
                  <a:srgbClr val="FF0000"/>
                </a:solidFill>
              </a:rPr>
              <a:t>rangiranje !!!</a:t>
            </a:r>
            <a:endParaRPr lang="hr-HR" sz="2400" dirty="0">
              <a:solidFill>
                <a:srgbClr val="FF0000"/>
              </a:solidFill>
            </a:endParaRPr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državna matura?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Državna je matura skup ispita iz određenih nastavnih predmeta koje je učenik učio tijekom svoga školovanja, ali ispite ne provode i ne ocjenjuju nastavnici škole, nego javna ustanova (Nacionalni centar za vanjsko vrednovanje obrazovanja) na završetku četvrtoga </a:t>
            </a:r>
            <a:r>
              <a:rPr lang="hr-HR" sz="2400" dirty="0" smtClean="0"/>
              <a:t>razreda.</a:t>
            </a:r>
          </a:p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sz="2400" dirty="0" smtClean="0"/>
              <a:t>Ispiti </a:t>
            </a:r>
            <a:r>
              <a:rPr lang="hr-HR" sz="2400" dirty="0"/>
              <a:t>državne mature provode se u isto vrijeme, s istim ispitnim materijalima i na isti način za sve učenike u Republici Hrvatskoj.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Dolazak i boravak na ispitu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Učenici na ispit moraju doći </a:t>
            </a:r>
            <a:r>
              <a:rPr lang="hr-HR" sz="2400" b="1" dirty="0" smtClean="0">
                <a:solidFill>
                  <a:srgbClr val="FF0000"/>
                </a:solidFill>
              </a:rPr>
              <a:t>30min</a:t>
            </a:r>
            <a:r>
              <a:rPr lang="hr-HR" sz="2400" b="1" dirty="0" smtClean="0"/>
              <a:t> prije početka ispita</a:t>
            </a:r>
          </a:p>
          <a:p>
            <a:endParaRPr lang="hr-HR" sz="2400" b="1" dirty="0" smtClean="0"/>
          </a:p>
          <a:p>
            <a:r>
              <a:rPr lang="hr-HR" sz="2400" dirty="0" smtClean="0"/>
              <a:t>Učenik smije zakasniti 30min na ispit</a:t>
            </a:r>
          </a:p>
          <a:p>
            <a:endParaRPr lang="hr-HR" sz="2400" dirty="0" smtClean="0"/>
          </a:p>
          <a:p>
            <a:r>
              <a:rPr lang="hr-HR" sz="2400" dirty="0" smtClean="0"/>
              <a:t>Prvih 30min i zadnjih 15min učenik ne može napustiti ispitnu </a:t>
            </a:r>
            <a:r>
              <a:rPr lang="hr-HR" sz="2400" dirty="0" smtClean="0"/>
              <a:t>prostoriju</a:t>
            </a:r>
          </a:p>
          <a:p>
            <a:endParaRPr lang="hr-HR" sz="2400" dirty="0"/>
          </a:p>
          <a:p>
            <a:r>
              <a:rPr lang="hr-HR" sz="2400" dirty="0" smtClean="0"/>
              <a:t>Zabranjeno je </a:t>
            </a:r>
            <a:r>
              <a:rPr lang="hr-HR" sz="2400" b="1" dirty="0" smtClean="0">
                <a:solidFill>
                  <a:srgbClr val="FF0000"/>
                </a:solidFill>
              </a:rPr>
              <a:t>potpisivanje na ispit</a:t>
            </a:r>
            <a:endParaRPr lang="hr-HR" sz="2400" b="1" dirty="0">
              <a:solidFill>
                <a:srgbClr val="FF0000"/>
              </a:solidFill>
            </a:endParaRPr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/>
              <a:t>Esej se </a:t>
            </a:r>
            <a:r>
              <a:rPr lang="hr-HR" dirty="0" smtClean="0"/>
              <a:t>neće vrednovati: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ako </a:t>
            </a:r>
            <a:r>
              <a:rPr lang="hr-HR" sz="2400" dirty="0"/>
              <a:t>se pristupnik nepristojno izražava</a:t>
            </a:r>
          </a:p>
          <a:p>
            <a:r>
              <a:rPr lang="hr-HR" sz="2400" dirty="0"/>
              <a:t>ako pristupnik nije napisao tekst u obliku školskoga eseja</a:t>
            </a:r>
          </a:p>
          <a:p>
            <a:r>
              <a:rPr lang="hr-HR" sz="2400" dirty="0"/>
              <a:t>ako pristupnik crta, ilustrira na listu za školski esej</a:t>
            </a:r>
          </a:p>
          <a:p>
            <a:r>
              <a:rPr lang="hr-HR" sz="2400" dirty="0"/>
              <a:t>ako pristupnik nije odgovorio na zadani zadatak</a:t>
            </a:r>
          </a:p>
          <a:p>
            <a:r>
              <a:rPr lang="hr-HR" sz="2400" dirty="0"/>
              <a:t>ako nema dovoljan broj riječi (dopušteno je odstupanje 10 % od donje granice broja riječi)</a:t>
            </a:r>
          </a:p>
          <a:p>
            <a:r>
              <a:rPr lang="hr-HR" sz="2400" dirty="0"/>
              <a:t>ako je rukopis potpuno nečitak</a:t>
            </a:r>
          </a:p>
          <a:p>
            <a:r>
              <a:rPr lang="hr-HR" sz="2400" dirty="0"/>
              <a:t>ako je napisan velikim tiskanim slovima</a:t>
            </a:r>
            <a:r>
              <a:rPr lang="hr-HR" sz="2400" dirty="0" smtClean="0"/>
              <a:t>.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/>
              <a:t>Esej ima 1/3 </a:t>
            </a:r>
            <a:r>
              <a:rPr lang="hr-HR" sz="2400" dirty="0" smtClean="0"/>
              <a:t>udjela, </a:t>
            </a:r>
            <a:r>
              <a:rPr lang="hr-HR" sz="2400" dirty="0"/>
              <a:t>a test iz jezika i književnosti 2/3 </a:t>
            </a:r>
            <a:r>
              <a:rPr lang="hr-HR" sz="2400" dirty="0" smtClean="0"/>
              <a:t>udjela.</a:t>
            </a:r>
            <a:endParaRPr lang="hr-H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Dozvoljeni pribor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5" b="91385" l="2516" r="98994">
                        <a14:foregroundMark x1="34340" y1="78769" x2="34340" y2="78769"/>
                        <a14:foregroundMark x1="30692" y1="78462" x2="14214" y2="73538"/>
                        <a14:foregroundMark x1="26415" y1="81538" x2="84277" y2="79385"/>
                        <a14:foregroundMark x1="82642" y1="71077" x2="65157" y2="71077"/>
                        <a14:foregroundMark x1="61761" y1="76615" x2="32075" y2="73846"/>
                        <a14:foregroundMark x1="7170" y1="77538" x2="9057" y2="76000"/>
                        <a14:foregroundMark x1="5283" y1="78154" x2="5283" y2="78154"/>
                        <a14:foregroundMark x1="6415" y1="78769" x2="5535" y2="78769"/>
                        <a14:foregroundMark x1="6038" y1="77846" x2="4277" y2="78154"/>
                        <a14:foregroundMark x1="6541" y1="77538" x2="6667" y2="76308"/>
                        <a14:foregroundMark x1="3396" y1="20923" x2="7296" y2="19385"/>
                        <a14:foregroundMark x1="4277" y1="20615" x2="5660" y2="18769"/>
                        <a14:foregroundMark x1="4403" y1="19692" x2="4403" y2="19692"/>
                        <a14:foregroundMark x1="4277" y1="19692" x2="4277" y2="1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362">
            <a:off x="3990733" y="1864850"/>
            <a:ext cx="3657969" cy="14953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" b="100000" l="0" r="100000">
                        <a14:foregroundMark x1="52685" y1="83444" x2="63758" y2="73179"/>
                        <a14:foregroundMark x1="48658" y1="79139" x2="52013" y2="78146"/>
                        <a14:foregroundMark x1="50000" y1="78146" x2="51678" y2="77152"/>
                        <a14:foregroundMark x1="34228" y1="78477" x2="36577" y2="76821"/>
                        <a14:foregroundMark x1="26174" y1="9603" x2="25839" y2="13576"/>
                        <a14:foregroundMark x1="7047" y1="30464" x2="23826" y2="11921"/>
                        <a14:foregroundMark x1="14430" y1="37086" x2="27517" y2="12583"/>
                        <a14:backgroundMark x1="12081" y1="7947" x2="2013" y2="12583"/>
                        <a14:backgroundMark x1="67785" y1="5960" x2="93289" y2="17550"/>
                        <a14:backgroundMark x1="94966" y1="26490" x2="86913" y2="99669"/>
                        <a14:backgroundMark x1="81879" y1="84437" x2="60067" y2="91722"/>
                        <a14:backgroundMark x1="41275" y1="23179" x2="44631" y2="19205"/>
                        <a14:backgroundMark x1="38591" y1="24503" x2="41611" y2="22185"/>
                        <a14:backgroundMark x1="53020" y1="21192" x2="48322" y2="20199"/>
                        <a14:backgroundMark x1="32215" y1="28808" x2="38926" y2="26821"/>
                        <a14:backgroundMark x1="54362" y1="20861" x2="52685" y2="20861"/>
                        <a14:backgroundMark x1="63087" y1="37086" x2="64765" y2="36093"/>
                        <a14:backgroundMark x1="53356" y1="40066" x2="51678" y2="41391"/>
                        <a14:backgroundMark x1="20470" y1="31457" x2="32886" y2="7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04" y="2865584"/>
            <a:ext cx="3161034" cy="32034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255">
            <a:off x="656101" y="2742647"/>
            <a:ext cx="2381250" cy="28575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925640" y="5737977"/>
            <a:ext cx="1842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Matematika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Fizika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Kemija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348568" y="249625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Matematika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500" y1="37108" x2="11270" y2="73976"/>
                        <a14:foregroundMark x1="11475" y1="27952" x2="13320" y2="42892"/>
                        <a14:foregroundMark x1="36066" y1="15663" x2="35451" y2="77349"/>
                        <a14:foregroundMark x1="60451" y1="77590" x2="60246" y2="1446"/>
                        <a14:foregroundMark x1="87705" y1="4337" x2="86885" y2="76386"/>
                        <a14:foregroundMark x1="78484" y1="73735" x2="81967" y2="69157"/>
                        <a14:foregroundMark x1="92828" y1="77590" x2="95287" y2="26265"/>
                        <a14:foregroundMark x1="77869" y1="26265" x2="78484" y2="38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776" y="4169131"/>
            <a:ext cx="3112116" cy="26487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3750" y1="22932" x2="99250" y2="74060"/>
                        <a14:foregroundMark x1="83500" y1="12030" x2="5500" y2="13158"/>
                        <a14:foregroundMark x1="750" y1="26692" x2="4000" y2="3759"/>
                        <a14:foregroundMark x1="8250" y1="7143" x2="92000" y2="7143"/>
                        <a14:foregroundMark x1="95250" y1="81579" x2="94250" y2="89850"/>
                        <a14:foregroundMark x1="9250" y1="19549" x2="32500" y2="1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383">
            <a:off x="3193642" y="4021096"/>
            <a:ext cx="1627516" cy="10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Strogo zabranjeno !!! </a:t>
            </a:r>
            <a:r>
              <a:rPr lang="hr-HR" sz="2000" dirty="0" smtClean="0"/>
              <a:t>(NITI U DŽEPU)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8" b="94168" l="9719" r="89849">
                        <a14:foregroundMark x1="36069" y1="4968" x2="53564" y2="12959"/>
                        <a14:foregroundMark x1="38877" y1="94168" x2="63715" y2="88985"/>
                        <a14:foregroundMark x1="77970" y1="20950" x2="85745" y2="68898"/>
                        <a14:foregroundMark x1="84449" y1="71706" x2="85529" y2="68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28" y="1309976"/>
            <a:ext cx="1646036" cy="16460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1800" y1="5600" x2="55400" y2="3800"/>
                        <a14:foregroundMark x1="58800" y1="2600" x2="56400" y2="8000"/>
                        <a14:foregroundMark x1="61600" y1="59800" x2="65600" y2="52200"/>
                        <a14:foregroundMark x1="68400" y1="49600" x2="67600" y2="41200"/>
                        <a14:foregroundMark x1="61600" y1="5800" x2="62600" y2="13800"/>
                        <a14:foregroundMark x1="36600" y1="61200" x2="36400" y2="56800"/>
                        <a14:foregroundMark x1="44600" y1="96600" x2="58800" y2="96200"/>
                        <a14:foregroundMark x1="60400" y1="87400" x2="61800" y2="72800"/>
                        <a14:foregroundMark x1="40800" y1="77200" x2="42000" y2="89600"/>
                        <a14:foregroundMark x1="34400" y1="35400" x2="31400" y2="44400"/>
                        <a14:foregroundMark x1="30600" y1="45200" x2="35000" y2="60400"/>
                        <a14:foregroundMark x1="50600" y1="97000" x2="50800" y2="71400"/>
                        <a14:foregroundMark x1="57600" y1="88200" x2="56400" y2="66200"/>
                        <a14:foregroundMark x1="40600" y1="86800" x2="41000" y2="70800"/>
                        <a14:foregroundMark x1="61400" y1="95400" x2="62600" y2="81000"/>
                        <a14:foregroundMark x1="62400" y1="81800" x2="62600" y2="65000"/>
                        <a14:backgroundMark x1="34000" y1="7800" x2="32000" y2="31800"/>
                        <a14:backgroundMark x1="68000" y1="5600" x2="74200" y2="30800"/>
                        <a14:backgroundMark x1="64800" y1="10600" x2="68200" y2="34800"/>
                        <a14:backgroundMark x1="66600" y1="88000" x2="68200" y2="62600"/>
                        <a14:backgroundMark x1="31600" y1="67600" x2="34200" y2="90800"/>
                        <a14:backgroundMark x1="30600" y1="65000" x2="30000" y2="55400"/>
                        <a14:backgroundMark x1="70000" y1="61000" x2="70200" y2="32200"/>
                        <a14:backgroundMark x1="37200" y1="13200" x2="35400" y2="22600"/>
                        <a14:backgroundMark x1="36000" y1="94200" x2="32600" y2="95600"/>
                        <a14:backgroundMark x1="68200" y1="90800" x2="66000" y2="96800"/>
                        <a14:backgroundMark x1="47200" y1="99200" x2="50800" y2="98800"/>
                        <a14:backgroundMark x1="36200" y1="7000" x2="34400" y2="2200"/>
                        <a14:backgroundMark x1="44000" y1="600" x2="64200" y2="400"/>
                        <a14:backgroundMark x1="52200" y1="99200" x2="60800" y2="99600"/>
                        <a14:backgroundMark x1="30600" y1="34000" x2="30400" y2="37200"/>
                        <a14:backgroundMark x1="29400" y1="39800" x2="29400" y2="43400"/>
                        <a14:backgroundMark x1="29600" y1="54600" x2="29000" y2="50800"/>
                        <a14:backgroundMark x1="29000" y1="44800" x2="29400" y2="51800"/>
                        <a14:backgroundMark x1="64200" y1="85800" x2="65600" y2="66000"/>
                        <a14:backgroundMark x1="63200" y1="86200" x2="63600" y2="7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672">
            <a:off x="6737964" y="4602050"/>
            <a:ext cx="1829507" cy="18295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0" b="96000" l="10000" r="90000">
                        <a14:foregroundMark x1="40200" y1="6000" x2="57800" y2="6200"/>
                        <a14:foregroundMark x1="41800" y1="96000" x2="62400" y2="93800"/>
                        <a14:foregroundMark x1="39400" y1="2600" x2="63400" y2="2200"/>
                        <a14:foregroundMark x1="53200" y1="37200" x2="61400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504">
            <a:off x="5671763" y="4613776"/>
            <a:ext cx="1630359" cy="16303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709" r="94549">
                        <a14:foregroundMark x1="90566" y1="77500" x2="54717" y2="67188"/>
                        <a14:foregroundMark x1="64780" y1="65000" x2="80922" y2="65625"/>
                        <a14:foregroundMark x1="90985" y1="69688" x2="60168" y2="6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" y="1251742"/>
            <a:ext cx="4125598" cy="27676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0183" l="10000" r="90000">
                        <a14:foregroundMark x1="28000" y1="16667" x2="28222" y2="44749"/>
                        <a14:foregroundMark x1="50667" y1="16210" x2="50000" y2="38813"/>
                        <a14:foregroundMark x1="30444" y1="25114" x2="33333" y2="38584"/>
                        <a14:foregroundMark x1="27333" y1="15525" x2="23333" y2="35616"/>
                        <a14:foregroundMark x1="49778" y1="20548" x2="47556" y2="41781"/>
                        <a14:foregroundMark x1="46889" y1="27397" x2="54000" y2="27854"/>
                        <a14:foregroundMark x1="53333" y1="19406" x2="55333" y2="34703"/>
                        <a14:foregroundMark x1="81111" y1="51598" x2="81333" y2="57763"/>
                        <a14:foregroundMark x1="44222" y1="33105" x2="47333" y2="24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24" y="3923188"/>
            <a:ext cx="3340848" cy="325175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091" l="0" r="96970">
                        <a14:backgroundMark x1="4394" y1="21364" x2="16212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" y="4299184"/>
            <a:ext cx="3668521" cy="244568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0000">
                        <a14:backgroundMark x1="54773" y1="8065" x2="67273" y2="62903"/>
                        <a14:backgroundMark x1="45227" y1="7258" x2="61818" y2="80645"/>
                        <a14:backgroundMark x1="38182" y1="95161" x2="6364" y2="94355"/>
                        <a14:backgroundMark x1="3409" y1="18952" x2="8864" y2="97581"/>
                        <a14:backgroundMark x1="22273" y1="3226" x2="29773" y2="2016"/>
                        <a14:backgroundMark x1="43409" y1="1210" x2="48409" y2="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949">
            <a:off x="3529641" y="4893143"/>
            <a:ext cx="3128647" cy="176341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294" b="96654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9" y="1499427"/>
            <a:ext cx="2891863" cy="259303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67" b="93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61" y="1258644"/>
            <a:ext cx="3095411" cy="30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B1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… nakon </a:t>
            </a:r>
            <a:r>
              <a:rPr lang="hr-HR" dirty="0" smtClean="0"/>
              <a:t>nastave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Potrebno je potvrditi ocjene 4. razreda </a:t>
            </a:r>
            <a:r>
              <a:rPr lang="hr-HR" sz="1800" dirty="0" smtClean="0"/>
              <a:t>(odmah nakon podjele svjedodžbi)</a:t>
            </a:r>
          </a:p>
          <a:p>
            <a:r>
              <a:rPr lang="hr-HR" sz="2400" dirty="0" smtClean="0"/>
              <a:t>Za jesenski rok potrebne su nove prijave ispita !!!</a:t>
            </a:r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državna matura?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958481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Državna matura se sastoji od:</a:t>
            </a:r>
          </a:p>
          <a:p>
            <a:r>
              <a:rPr lang="hr-HR" sz="2400" dirty="0" smtClean="0"/>
              <a:t>Obaveznog dijela</a:t>
            </a:r>
          </a:p>
          <a:p>
            <a:endParaRPr lang="pl-PL" sz="2400" dirty="0"/>
          </a:p>
          <a:p>
            <a:r>
              <a:rPr lang="pl-PL" sz="2400" dirty="0" smtClean="0"/>
              <a:t>Izbornog dijela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 smtClean="0"/>
              <a:t>Za </a:t>
            </a:r>
            <a:r>
              <a:rPr lang="pl-PL" dirty="0"/>
              <a:t>uspješno polaganje </a:t>
            </a:r>
            <a:r>
              <a:rPr lang="pl-PL" dirty="0" smtClean="0"/>
              <a:t>pojedinih predmeta potrebno je 20-30% točno riješenih pitanja.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 smtClean="0"/>
              <a:t>Za prolaz „običnih ispita” tijekom nastavne godine potrebno je 40-50%.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državna matura?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655064"/>
            <a:ext cx="9584817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b="1" dirty="0" smtClean="0"/>
              <a:t>Obavezni dio :</a:t>
            </a:r>
          </a:p>
          <a:p>
            <a:pPr marL="0" indent="0">
              <a:buNone/>
            </a:pPr>
            <a:endParaRPr lang="hr-HR" sz="1000" b="1" dirty="0" smtClean="0"/>
          </a:p>
          <a:p>
            <a:pPr marL="0" indent="0">
              <a:buNone/>
            </a:pPr>
            <a:r>
              <a:rPr lang="hr-HR" sz="2400" dirty="0" smtClean="0"/>
              <a:t>Sastoji se od predmeta: </a:t>
            </a:r>
          </a:p>
          <a:p>
            <a:r>
              <a:rPr lang="pl-PL" sz="2400" dirty="0" smtClean="0"/>
              <a:t>Hrvatski jezik, Matematika i strani jezik</a:t>
            </a:r>
          </a:p>
          <a:p>
            <a:endParaRPr lang="pl-PL" sz="1000" dirty="0" smtClean="0"/>
          </a:p>
          <a:p>
            <a:pPr marL="0" indent="0">
              <a:buNone/>
            </a:pPr>
            <a:r>
              <a:rPr lang="pl-PL" sz="2400" dirty="0" smtClean="0"/>
              <a:t>Polaže se u dvije razine:</a:t>
            </a:r>
          </a:p>
          <a:p>
            <a:r>
              <a:rPr lang="pl-PL" sz="2400" dirty="0" smtClean="0"/>
              <a:t>Viša razina - A</a:t>
            </a:r>
          </a:p>
          <a:p>
            <a:r>
              <a:rPr lang="pl-PL" sz="2400" dirty="0" smtClean="0"/>
              <a:t>Niža razina - B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r>
              <a:rPr lang="pl-PL" sz="1900" dirty="0" smtClean="0"/>
              <a:t>Viša razina je teža ali nosi 1,6 puta više bodova !!!</a:t>
            </a:r>
          </a:p>
          <a:p>
            <a:pPr marL="0" indent="0">
              <a:buNone/>
            </a:pPr>
            <a:r>
              <a:rPr lang="pl-PL" sz="1900" dirty="0" smtClean="0"/>
              <a:t>(Ocjena 3 na višoj razini je približno 5 na nižoj razini.)</a:t>
            </a:r>
          </a:p>
          <a:p>
            <a:pPr marL="0" indent="0">
              <a:buNone/>
            </a:pPr>
            <a:endParaRPr lang="pl-PL" sz="100" dirty="0" smtClean="0"/>
          </a:p>
          <a:p>
            <a:pPr marL="0" indent="0">
              <a:buNone/>
            </a:pPr>
            <a:r>
              <a:rPr lang="pl-PL" sz="1900" dirty="0" smtClean="0"/>
              <a:t>Za uspješno polaganje DM potrebno je položiti sva tri ispita obaveznog dijela.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državna matura?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755648"/>
            <a:ext cx="10642573" cy="449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Izborni dio :</a:t>
            </a:r>
          </a:p>
          <a:p>
            <a:pPr marL="0" indent="0">
              <a:buNone/>
            </a:pPr>
            <a:endParaRPr lang="hr-HR" sz="1000" b="1" dirty="0" smtClean="0"/>
          </a:p>
          <a:p>
            <a:pPr marL="0" indent="0">
              <a:buNone/>
            </a:pPr>
            <a:r>
              <a:rPr lang="hr-HR" sz="2400" dirty="0" smtClean="0"/>
              <a:t>Sastoji se od predmeta kao što su: </a:t>
            </a:r>
          </a:p>
          <a:p>
            <a:r>
              <a:rPr lang="pl-PL" sz="2400" dirty="0" smtClean="0"/>
              <a:t>Fizika, Informatika, Biologija, Kemija, Povijest, itd...</a:t>
            </a:r>
            <a:r>
              <a:rPr lang="pl-PL" sz="1800" dirty="0" smtClean="0"/>
              <a:t>(ovisno o zahtjevu studija)</a:t>
            </a:r>
            <a:endParaRPr lang="pl-PL" sz="2400" dirty="0" smtClean="0"/>
          </a:p>
          <a:p>
            <a:endParaRPr lang="pl-PL" sz="1000" dirty="0" smtClean="0"/>
          </a:p>
          <a:p>
            <a:pPr marL="0" indent="0">
              <a:buNone/>
            </a:pPr>
            <a:r>
              <a:rPr lang="pl-PL" sz="2400" dirty="0" smtClean="0"/>
              <a:t>Polaže se u jednoj razini</a:t>
            </a:r>
            <a:r>
              <a:rPr lang="pl-PL" sz="2400" dirty="0"/>
              <a:t>.</a:t>
            </a:r>
            <a:endParaRPr lang="pl-PL" sz="2400" dirty="0" smtClean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400" dirty="0" smtClean="0"/>
              <a:t>Moguće je prijaviti najviše 6 izbornih predmeta na jednom roku.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U slučaju da učenik padne jedan ili više izbornih ispita a položi obavezni dio, učenik je položio državnu maturu !!!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pristupiti državnoj maturi?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Državna mature osnova je za upis na fakultet !</a:t>
            </a:r>
          </a:p>
          <a:p>
            <a:pPr marL="0" indent="0">
              <a:buNone/>
            </a:pPr>
            <a:r>
              <a:rPr lang="hr-HR" sz="2400" dirty="0" smtClean="0"/>
              <a:t>    (preddiplomski studij, stručni studij)</a:t>
            </a:r>
          </a:p>
          <a:p>
            <a:pPr marL="0" indent="0">
              <a:buNone/>
            </a:pPr>
            <a:endParaRPr lang="hr-HR" sz="1000" dirty="0" smtClean="0"/>
          </a:p>
          <a:p>
            <a:r>
              <a:rPr lang="hr-HR" sz="2400" dirty="0" smtClean="0"/>
              <a:t>Ove godine za vas je besplatna !</a:t>
            </a:r>
          </a:p>
          <a:p>
            <a:endParaRPr lang="hr-HR" sz="1000" dirty="0" smtClean="0"/>
          </a:p>
          <a:p>
            <a:r>
              <a:rPr lang="hr-HR" sz="2400" dirty="0" smtClean="0"/>
              <a:t>Ostvareni rezultati vrijede zauvijek !</a:t>
            </a:r>
          </a:p>
          <a:p>
            <a:pPr marL="0" indent="0">
              <a:buNone/>
            </a:pPr>
            <a:endParaRPr lang="hr-HR" sz="1000" dirty="0" smtClean="0"/>
          </a:p>
          <a:p>
            <a:r>
              <a:rPr lang="hr-HR" sz="2400" dirty="0" smtClean="0"/>
              <a:t>Vaše znanje je ove godine najveće !</a:t>
            </a:r>
          </a:p>
          <a:p>
            <a:endParaRPr lang="hr-HR" sz="1000" dirty="0"/>
          </a:p>
          <a:p>
            <a:r>
              <a:rPr lang="hr-HR" sz="2400" dirty="0" smtClean="0"/>
              <a:t>Prva godina studija je besplatna !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Prilagodba ispitne tehnologija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Ako učenik ima:</a:t>
            </a:r>
          </a:p>
          <a:p>
            <a:r>
              <a:rPr lang="hr-HR" sz="2400" dirty="0" smtClean="0"/>
              <a:t>teškoće u razvoju, </a:t>
            </a:r>
          </a:p>
          <a:p>
            <a:r>
              <a:rPr lang="hr-HR" sz="2400" dirty="0" smtClean="0"/>
              <a:t>teškoće u učenju, probleme u ponašanju i emocionalne probleme </a:t>
            </a:r>
          </a:p>
          <a:p>
            <a:r>
              <a:rPr lang="hr-HR" sz="2400" dirty="0" smtClean="0"/>
              <a:t>teškoće uvjetovane </a:t>
            </a:r>
            <a:r>
              <a:rPr lang="hr-HR" sz="2400" dirty="0"/>
              <a:t>odgojnim, socijalnim, ekonomskim, kulturalnim i jezičnim </a:t>
            </a:r>
            <a:r>
              <a:rPr lang="hr-HR" sz="2400" dirty="0" smtClean="0"/>
              <a:t>čimbenicima</a:t>
            </a:r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Ima pravo na prilagodbu ispitne tehnologije i treba se što prije obratiti koordinatoru radi daljnjih dogovora i prikupljanja dokumentacije.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 informacija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Internet stranica škole</a:t>
            </a:r>
          </a:p>
          <a:p>
            <a:endParaRPr lang="hr-HR" sz="2400" dirty="0" smtClean="0"/>
          </a:p>
          <a:p>
            <a:r>
              <a:rPr lang="hr-HR" sz="2400" dirty="0" smtClean="0"/>
              <a:t>Nacionalni </a:t>
            </a:r>
            <a:r>
              <a:rPr lang="hr-HR" sz="2400" dirty="0"/>
              <a:t>centar za vanjsko vrednovanje </a:t>
            </a:r>
            <a:r>
              <a:rPr lang="hr-HR" sz="2400" dirty="0" smtClean="0"/>
              <a:t>obrazovanja</a:t>
            </a:r>
          </a:p>
          <a:p>
            <a:endParaRPr lang="hr-HR" sz="2400" dirty="0" smtClean="0"/>
          </a:p>
          <a:p>
            <a:r>
              <a:rPr lang="hr-HR" sz="2400" dirty="0"/>
              <a:t>Internet stranica </a:t>
            </a:r>
            <a:r>
              <a:rPr lang="hr-HR" sz="2400" dirty="0" smtClean="0"/>
              <a:t>postani student</a:t>
            </a:r>
          </a:p>
          <a:p>
            <a:endParaRPr lang="hr-HR" sz="2400" dirty="0"/>
          </a:p>
          <a:p>
            <a:r>
              <a:rPr lang="hr-HR" sz="2400" dirty="0" smtClean="0"/>
              <a:t>Internet stranica studij.hr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</a:t>
            </a:r>
            <a:r>
              <a:rPr lang="hr-HR" dirty="0"/>
              <a:t>stranica škole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4293" y="2180934"/>
            <a:ext cx="953932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 internet stranici škole koordinator objavljuje obavijesti vezane za državnu maturu.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Kontakt: </a:t>
            </a:r>
            <a:r>
              <a:rPr lang="hr-HR" sz="2400" dirty="0" smtClean="0">
                <a:hlinkClick r:id="rId2"/>
              </a:rPr>
              <a:t>filip.jukic3@skole.hr</a:t>
            </a:r>
            <a:endParaRPr lang="hr-HR" sz="2400" dirty="0" smtClean="0"/>
          </a:p>
          <a:p>
            <a:pPr marL="0" indent="0">
              <a:buNone/>
            </a:pPr>
            <a:r>
              <a:rPr lang="hr-HR" dirty="0" smtClean="0"/>
              <a:t>(kontakt 0-24h za sva pitanja na koja sami niste u mogućnosti naći odgovor)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78" y="0"/>
            <a:ext cx="7970556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185802" y="4408098"/>
            <a:ext cx="845389" cy="577970"/>
          </a:xfrm>
          <a:prstGeom prst="rightArrow">
            <a:avLst>
              <a:gd name="adj1" fmla="val 41304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76415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LINK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56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552</TotalTime>
  <Words>1052</Words>
  <Application>Microsoft Office PowerPoint</Application>
  <PresentationFormat>Widescreen</PresentationFormat>
  <Paragraphs>190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Državna matura</vt:lpstr>
      <vt:lpstr>Što je državna matura?</vt:lpstr>
      <vt:lpstr>Što je državna matura?</vt:lpstr>
      <vt:lpstr>Što je državna matura?</vt:lpstr>
      <vt:lpstr>Što je državna matura?</vt:lpstr>
      <vt:lpstr>Zašto pristupiti državnoj maturi?</vt:lpstr>
      <vt:lpstr>Prilagodba ispitne tehnologija</vt:lpstr>
      <vt:lpstr>Izvor informacija</vt:lpstr>
      <vt:lpstr>Internet stranica škole</vt:lpstr>
      <vt:lpstr>Nacionalni centar za vanjsko vrednovanje obrazovanja</vt:lpstr>
      <vt:lpstr>Postani student</vt:lpstr>
      <vt:lpstr>www.studij.hr</vt:lpstr>
      <vt:lpstr>Prijava ispita državne mature </vt:lpstr>
      <vt:lpstr>Odabir studijskih programa (fakulteta)</vt:lpstr>
      <vt:lpstr>Odabir studijskih programa (fakulteta)</vt:lpstr>
      <vt:lpstr>Odabir studijskih programa (fakulteta)</vt:lpstr>
      <vt:lpstr>Odabir studijskih programa (fakulteta)</vt:lpstr>
      <vt:lpstr>Odabir studijskih programa (fakulteta)</vt:lpstr>
      <vt:lpstr>Odabir studijskih programa (fakulteta)</vt:lpstr>
      <vt:lpstr>Dolazak i boravak na ispitu</vt:lpstr>
      <vt:lpstr>Esej se neće vrednovati:</vt:lpstr>
      <vt:lpstr>Dozvoljeni pribor</vt:lpstr>
      <vt:lpstr>Strogo zabranjeno !!! (NITI U DŽEPU)</vt:lpstr>
      <vt:lpstr>… nakon nastave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</dc:title>
  <dc:creator>Filip</dc:creator>
  <cp:lastModifiedBy>Filip</cp:lastModifiedBy>
  <cp:revision>55</cp:revision>
  <dcterms:created xsi:type="dcterms:W3CDTF">2016-12-11T19:50:59Z</dcterms:created>
  <dcterms:modified xsi:type="dcterms:W3CDTF">2021-01-09T11:03:22Z</dcterms:modified>
</cp:coreProperties>
</file>