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7" r:id="rId7"/>
    <p:sldId id="263" r:id="rId8"/>
    <p:sldId id="264" r:id="rId9"/>
    <p:sldId id="265" r:id="rId10"/>
    <p:sldId id="266" r:id="rId11"/>
    <p:sldId id="270" r:id="rId12"/>
    <p:sldId id="268" r:id="rId13"/>
    <p:sldId id="269" r:id="rId14"/>
    <p:sldId id="275" r:id="rId15"/>
    <p:sldId id="271" r:id="rId16"/>
    <p:sldId id="272" r:id="rId17"/>
    <p:sldId id="273" r:id="rId18"/>
    <p:sldId id="280" r:id="rId19"/>
    <p:sldId id="277" r:id="rId20"/>
    <p:sldId id="278" r:id="rId21"/>
    <p:sldId id="279" r:id="rId22"/>
    <p:sldId id="274" r:id="rId23"/>
    <p:sldId id="276" r:id="rId24"/>
    <p:sldId id="281" r:id="rId25"/>
    <p:sldId id="287" r:id="rId26"/>
    <p:sldId id="288" r:id="rId27"/>
    <p:sldId id="289" r:id="rId28"/>
    <p:sldId id="290" r:id="rId29"/>
    <p:sldId id="308" r:id="rId30"/>
    <p:sldId id="310" r:id="rId31"/>
    <p:sldId id="309" r:id="rId32"/>
    <p:sldId id="311" r:id="rId33"/>
    <p:sldId id="282" r:id="rId34"/>
    <p:sldId id="283" r:id="rId35"/>
    <p:sldId id="284" r:id="rId36"/>
    <p:sldId id="285" r:id="rId37"/>
    <p:sldId id="286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6" r:id="rId51"/>
    <p:sldId id="307" r:id="rId5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27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35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26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64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0616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5660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3078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12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72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24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20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E6A2B8-5985-4858-9A09-4564B16E4B3E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251339-F78E-45EA-A1CB-6341E4415B9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627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781" y="888763"/>
            <a:ext cx="9904576" cy="4604613"/>
          </a:xfrm>
        </p:spPr>
        <p:txBody>
          <a:bodyPr/>
          <a:lstStyle/>
          <a:p>
            <a:r>
              <a:rPr lang="hr-HR" sz="8800" dirty="0" smtClean="0"/>
              <a:t>Programiranje</a:t>
            </a:r>
            <a:endParaRPr lang="hr-H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3764" y="6452074"/>
            <a:ext cx="4398236" cy="40592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Filip Jukić </a:t>
            </a:r>
            <a:r>
              <a:rPr lang="hr-HR" sz="2400" cap="none" dirty="0" smtClean="0"/>
              <a:t>mag.ing.el</a:t>
            </a:r>
            <a:endParaRPr lang="hr-HR" sz="2400" cap="none" dirty="0"/>
          </a:p>
        </p:txBody>
      </p:sp>
    </p:spTree>
    <p:extLst>
      <p:ext uri="{BB962C8B-B14F-4D97-AF65-F5344CB8AC3E}">
        <p14:creationId xmlns:p14="http://schemas.microsoft.com/office/powerpoint/2010/main" val="1591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Programski jezici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 smtClean="0"/>
              <a:t>Što možemo zaključiti </a:t>
            </a:r>
            <a:r>
              <a:rPr lang="hr-HR" sz="2800" dirty="0" smtClean="0"/>
              <a:t>iz primjera</a:t>
            </a:r>
            <a:r>
              <a:rPr lang="hr-HR" sz="2800" dirty="0" smtClean="0"/>
              <a:t>?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Strojni jezik – potpuno nerazumljiv ljudima</a:t>
            </a:r>
          </a:p>
          <a:p>
            <a:pPr marL="0" indent="0">
              <a:buNone/>
            </a:pPr>
            <a:r>
              <a:rPr lang="hr-HR" sz="2800" dirty="0"/>
              <a:t>111011000</a:t>
            </a:r>
          </a:p>
          <a:p>
            <a:pPr marL="0" indent="0">
              <a:buNone/>
            </a:pPr>
            <a:r>
              <a:rPr lang="hr-HR" sz="2800" dirty="0" smtClean="0"/>
              <a:t>Asembler – donekle razumljiv (uz </a:t>
            </a:r>
            <a:r>
              <a:rPr lang="hr-HR" sz="2800" dirty="0" smtClean="0"/>
              <a:t>uvjet </a:t>
            </a:r>
            <a:r>
              <a:rPr lang="hr-HR" sz="2800" dirty="0" smtClean="0"/>
              <a:t>da se nauče naredbe)</a:t>
            </a:r>
          </a:p>
          <a:p>
            <a:pPr marL="0" indent="0">
              <a:buNone/>
            </a:pPr>
            <a:r>
              <a:rPr lang="hr-HR" sz="2800" dirty="0"/>
              <a:t>ADD AX,BX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Programski </a:t>
            </a:r>
            <a:r>
              <a:rPr lang="hr-HR" sz="2800" dirty="0"/>
              <a:t>jezik </a:t>
            </a:r>
            <a:r>
              <a:rPr lang="hr-HR" sz="2800" dirty="0" smtClean="0"/>
              <a:t>C – jezik razumljiv i blizak ljudima</a:t>
            </a:r>
            <a:endParaRPr lang="hr-HR" sz="2800" dirty="0"/>
          </a:p>
          <a:p>
            <a:pPr marL="0" indent="0">
              <a:buNone/>
            </a:pPr>
            <a:r>
              <a:rPr lang="hr-HR" sz="2800" dirty="0"/>
              <a:t>a = a + b;</a:t>
            </a:r>
          </a:p>
        </p:txBody>
      </p:sp>
    </p:spTree>
    <p:extLst>
      <p:ext uri="{BB962C8B-B14F-4D97-AF65-F5344CB8AC3E}">
        <p14:creationId xmlns:p14="http://schemas.microsoft.com/office/powerpoint/2010/main" val="11049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Programski jezici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Viši programski </a:t>
            </a:r>
            <a:r>
              <a:rPr lang="hr-HR" sz="2800" b="1" dirty="0"/>
              <a:t>jezici </a:t>
            </a:r>
            <a:r>
              <a:rPr lang="hr-HR" sz="2800" dirty="0"/>
              <a:t>bliži su čovjeku i njegovu načinu razmišljanja.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Kad </a:t>
            </a:r>
            <a:r>
              <a:rPr lang="hr-HR" sz="2800" dirty="0"/>
              <a:t>programirate u njima možete se bolje koncentrirati na ono što </a:t>
            </a:r>
            <a:r>
              <a:rPr lang="hr-HR" sz="2800" dirty="0" smtClean="0"/>
              <a:t>programirate.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r>
              <a:rPr lang="hr-HR" sz="2800" dirty="0" smtClean="0"/>
              <a:t>Naredbe </a:t>
            </a:r>
            <a:r>
              <a:rPr lang="hr-HR" sz="2800" b="1" dirty="0"/>
              <a:t>nižeg</a:t>
            </a:r>
            <a:r>
              <a:rPr lang="hr-HR" sz="2800" dirty="0"/>
              <a:t> programskog jezika pro­cesor može direktno </a:t>
            </a:r>
            <a:r>
              <a:rPr lang="hr-HR" sz="2800" dirty="0" smtClean="0"/>
              <a:t>izvršavati.</a:t>
            </a:r>
          </a:p>
          <a:p>
            <a:pPr marL="0" indent="0">
              <a:buNone/>
            </a:pPr>
            <a:r>
              <a:rPr lang="hr-HR" sz="1400" dirty="0"/>
              <a:t> </a:t>
            </a:r>
            <a:endParaRPr lang="hr-HR" sz="1400" dirty="0" smtClean="0"/>
          </a:p>
          <a:p>
            <a:pPr marL="0" indent="0">
              <a:buNone/>
            </a:pPr>
            <a:r>
              <a:rPr lang="hr-HR" sz="2800" dirty="0"/>
              <a:t>N</a:t>
            </a:r>
            <a:r>
              <a:rPr lang="hr-HR" sz="2800" dirty="0" smtClean="0"/>
              <a:t>aredbu </a:t>
            </a:r>
            <a:r>
              <a:rPr lang="hr-HR" sz="2800" b="1" dirty="0"/>
              <a:t>višeg</a:t>
            </a:r>
            <a:r>
              <a:rPr lang="hr-HR" sz="2800" dirty="0"/>
              <a:t> programskog jezika prije izvršavanja potrebno prevesti u niz jednostavnih naredbi strojnog jezika.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98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Programski jezici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Prevođenje jezika više razine u nižu se može izvršiti na 2 načina: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Compiler – prevodi se cijeli program i nakon tog izvršava</a:t>
            </a:r>
          </a:p>
          <a:p>
            <a:r>
              <a:rPr lang="hr-HR" sz="2800" dirty="0" smtClean="0"/>
              <a:t>Interpreter – prevodi i izvršava naredbu po naredbu (sporije !)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368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550064" cy="1050175"/>
          </a:xfrm>
        </p:spPr>
        <p:txBody>
          <a:bodyPr>
            <a:normAutofit/>
          </a:bodyPr>
          <a:lstStyle/>
          <a:p>
            <a:r>
              <a:rPr lang="hr-HR" sz="5400" dirty="0"/>
              <a:t>Programski </a:t>
            </a:r>
            <a:r>
              <a:rPr lang="hr-HR" sz="5400" dirty="0" smtClean="0"/>
              <a:t>jezik i Razvojni alat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Jezik </a:t>
            </a:r>
            <a:r>
              <a:rPr lang="hr-HR" sz="2800" dirty="0"/>
              <a:t>je sredstvo komuniciranja s računalom i u njemu pišemo programe, dok je razvojni alat </a:t>
            </a:r>
            <a:r>
              <a:rPr lang="hr-HR" sz="2800" dirty="0" smtClean="0"/>
              <a:t>aplikacija </a:t>
            </a:r>
            <a:r>
              <a:rPr lang="hr-HR" sz="2800" dirty="0"/>
              <a:t>u kojem to činimo. </a:t>
            </a:r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Primjerice</a:t>
            </a:r>
            <a:r>
              <a:rPr lang="hr-HR" sz="2800" dirty="0"/>
              <a:t>, </a:t>
            </a:r>
            <a:r>
              <a:rPr lang="hr-HR" sz="2800" dirty="0" smtClean="0"/>
              <a:t>programski </a:t>
            </a:r>
            <a:r>
              <a:rPr lang="hr-HR" sz="2800" dirty="0"/>
              <a:t>jezici su BASIC, Pascal, C. Java, C# itd., a razvojni alati su Turbo Pascal, Visual </a:t>
            </a:r>
            <a:r>
              <a:rPr lang="hr-HR" sz="2800" dirty="0" smtClean="0"/>
              <a:t>Studio</a:t>
            </a:r>
            <a:r>
              <a:rPr lang="hr-HR" sz="2800" dirty="0"/>
              <a:t>, Borland Delphi...</a:t>
            </a:r>
          </a:p>
          <a:p>
            <a:pPr marL="0" indent="0">
              <a:buNone/>
            </a:pP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4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Algoritmi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Upute za kupnju:</a:t>
            </a:r>
          </a:p>
          <a:p>
            <a:pPr marL="0" indent="0">
              <a:buNone/>
            </a:pPr>
            <a:r>
              <a:rPr lang="hr-HR" sz="2800" dirty="0" smtClean="0"/>
              <a:t>Kupi </a:t>
            </a:r>
            <a:r>
              <a:rPr lang="hr-HR" sz="2800" dirty="0"/>
              <a:t>kruh.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Ako </a:t>
            </a:r>
            <a:r>
              <a:rPr lang="hr-HR" sz="2800" dirty="0"/>
              <a:t>ima </a:t>
            </a:r>
            <a:r>
              <a:rPr lang="hr-HR" sz="2800" dirty="0" smtClean="0"/>
              <a:t>crnog</a:t>
            </a:r>
            <a:r>
              <a:rPr lang="hr-HR" sz="2800" dirty="0"/>
              <a:t>, kupi dva, inače kupi samo jedan polubijeli.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Ako </a:t>
            </a:r>
            <a:r>
              <a:rPr lang="hr-HR" sz="2800" dirty="0"/>
              <a:t>radi i druga pekara, </a:t>
            </a:r>
            <a:r>
              <a:rPr lang="hr-HR" sz="2800" dirty="0" smtClean="0"/>
              <a:t>provjeri </a:t>
            </a:r>
            <a:r>
              <a:rPr lang="hr-HR" sz="2800" dirty="0"/>
              <a:t>ima li tamo </a:t>
            </a:r>
            <a:r>
              <a:rPr lang="hr-HR" sz="2800" dirty="0" smtClean="0"/>
              <a:t>crnog </a:t>
            </a:r>
            <a:r>
              <a:rPr lang="hr-HR" sz="2800" dirty="0"/>
              <a:t>kruha.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Ako </a:t>
            </a:r>
            <a:r>
              <a:rPr lang="hr-HR" sz="2800" dirty="0"/>
              <a:t>nema, vrati se u prvu pekaru pa ako još uvijek nema </a:t>
            </a:r>
            <a:r>
              <a:rPr lang="hr-HR" sz="2800" dirty="0" smtClean="0"/>
              <a:t>crnog </a:t>
            </a:r>
            <a:r>
              <a:rPr lang="hr-HR" sz="2800" dirty="0"/>
              <a:t>kruha kupi i dvije </a:t>
            </a:r>
            <a:r>
              <a:rPr lang="hr-HR" sz="2800" dirty="0" smtClean="0"/>
              <a:t>lepinje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761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Algoritmi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Ove upute predstavljaju </a:t>
            </a:r>
            <a:r>
              <a:rPr lang="hr-HR" sz="2800" dirty="0"/>
              <a:t>jednostavan </a:t>
            </a:r>
            <a:r>
              <a:rPr lang="hr-HR" sz="2800" b="1" dirty="0"/>
              <a:t>algoritam</a:t>
            </a:r>
            <a:r>
              <a:rPr lang="hr-HR" sz="2800" dirty="0"/>
              <a:t> </a:t>
            </a:r>
            <a:r>
              <a:rPr lang="hr-HR" sz="2800" dirty="0" smtClean="0"/>
              <a:t>tj. </a:t>
            </a:r>
            <a:r>
              <a:rPr lang="hr-HR" sz="2800" dirty="0"/>
              <a:t>put </a:t>
            </a:r>
            <a:r>
              <a:rPr lang="hr-HR" sz="2800" dirty="0" smtClean="0"/>
              <a:t>rješavanja </a:t>
            </a:r>
            <a:r>
              <a:rPr lang="hr-HR" sz="2800" dirty="0"/>
              <a:t>nekog problema.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Naš se svakodnevni život često sastoji od više ili manje složenih </a:t>
            </a:r>
            <a:r>
              <a:rPr lang="hr-HR" sz="2800" dirty="0" smtClean="0"/>
              <a:t>algoritama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Računalo se neće uključiti???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13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Algoritmi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Da bi algoritam bio ispravan, mora zadovoljavati sljedeće uvjete:</a:t>
            </a:r>
          </a:p>
          <a:p>
            <a:pPr marL="0" indent="0">
              <a:buNone/>
            </a:pPr>
            <a:r>
              <a:rPr lang="hr-HR" sz="2800" dirty="0" smtClean="0"/>
              <a:t>• mora </a:t>
            </a:r>
            <a:r>
              <a:rPr lang="hr-HR" sz="2800" dirty="0"/>
              <a:t>biti </a:t>
            </a:r>
            <a:r>
              <a:rPr lang="hr-HR" sz="2800" dirty="0" smtClean="0"/>
              <a:t>konačan,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• uz </a:t>
            </a:r>
            <a:r>
              <a:rPr lang="hr-HR" sz="2800" dirty="0"/>
              <a:t>iste </a:t>
            </a:r>
            <a:r>
              <a:rPr lang="hr-HR" sz="2800" dirty="0" smtClean="0"/>
              <a:t>ulazne </a:t>
            </a:r>
            <a:r>
              <a:rPr lang="hr-HR" sz="2800" dirty="0"/>
              <a:t>uvjete </a:t>
            </a:r>
            <a:r>
              <a:rPr lang="hr-HR" sz="2800" dirty="0" smtClean="0"/>
              <a:t>uvijek </a:t>
            </a:r>
            <a:r>
              <a:rPr lang="hr-HR" sz="2800" dirty="0"/>
              <a:t>mora dati isti </a:t>
            </a:r>
            <a:r>
              <a:rPr lang="hr-HR" sz="2800" dirty="0" smtClean="0"/>
              <a:t>rezultat,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• mora </a:t>
            </a:r>
            <a:r>
              <a:rPr lang="hr-HR" sz="2800" dirty="0"/>
              <a:t>se prilagoditi računalu na kojem se izvršava.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288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Algoritmi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Kad je algoritam smišljen, potrebno ga je i zapisati. To se može učiniti na </a:t>
            </a:r>
            <a:r>
              <a:rPr lang="hr-HR" sz="2800" dirty="0" smtClean="0"/>
              <a:t>dva načina:</a:t>
            </a:r>
          </a:p>
          <a:p>
            <a:r>
              <a:rPr lang="hr-HR" sz="2800" dirty="0" smtClean="0"/>
              <a:t>dijagram toka i</a:t>
            </a:r>
          </a:p>
          <a:p>
            <a:r>
              <a:rPr lang="hr-HR" sz="2800" dirty="0" smtClean="0"/>
              <a:t>pseudokod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6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dijagram toka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</p:txBody>
      </p:sp>
      <p:pic>
        <p:nvPicPr>
          <p:cNvPr id="3074" name="Picture 2" descr="Slikovni rezultat za flow diagram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286" y="1566926"/>
            <a:ext cx="628110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dijagram toka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Dijagram toka je grafički jezik, jer koristi grafičke simbole. </a:t>
            </a:r>
          </a:p>
          <a:p>
            <a:pPr marL="0" indent="0">
              <a:buNone/>
            </a:pPr>
            <a:r>
              <a:rPr lang="hr-HR" sz="2800" dirty="0" smtClean="0"/>
              <a:t>Da bi razumjeli </a:t>
            </a:r>
            <a:r>
              <a:rPr lang="hr-HR" sz="2800" dirty="0"/>
              <a:t>dijagram toka, morate znati značenje pojedinog grafičkog </a:t>
            </a:r>
            <a:r>
              <a:rPr lang="hr-HR" sz="2800" dirty="0" smtClean="0"/>
              <a:t>simbola</a:t>
            </a:r>
            <a:r>
              <a:rPr lang="hr-HR" sz="2800" dirty="0" smtClean="0"/>
              <a:t>.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775" y="2971800"/>
            <a:ext cx="6239084" cy="37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Što je programiranje?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Da bismo </a:t>
            </a:r>
            <a:r>
              <a:rPr lang="hr-HR" sz="2800" dirty="0" smtClean="0"/>
              <a:t>„natjerali” </a:t>
            </a:r>
            <a:r>
              <a:rPr lang="hr-HR" sz="2800" dirty="0"/>
              <a:t>računalo da radi ono što mi želimo, moramo ga tome naučiti. Budući da računala ne znaju samostalno misliti, programeri moraju u njih ugraditi </a:t>
            </a:r>
            <a:r>
              <a:rPr lang="hr-HR" sz="2800" dirty="0" smtClean="0"/>
              <a:t>detaljne naputke </a:t>
            </a:r>
            <a:r>
              <a:rPr lang="hr-HR" sz="2800" dirty="0"/>
              <a:t>koji im govore što trebaju raditi.</a:t>
            </a:r>
          </a:p>
        </p:txBody>
      </p:sp>
    </p:spTree>
    <p:extLst>
      <p:ext uri="{BB962C8B-B14F-4D97-AF65-F5344CB8AC3E}">
        <p14:creationId xmlns:p14="http://schemas.microsoft.com/office/powerpoint/2010/main" val="19354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dijagram toka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Primjer dijagrama toka.</a:t>
            </a:r>
          </a:p>
          <a:p>
            <a:pPr marL="0" indent="0">
              <a:buNone/>
            </a:pPr>
            <a:r>
              <a:rPr lang="hr-HR" sz="2800" dirty="0" smtClean="0"/>
              <a:t>Obući majicu dugih ili kratkih rukava?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623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dijagram toka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3" b="95379" l="4508" r="92988">
                        <a14:foregroundMark x1="39065" y1="25032" x2="57262" y2="26444"/>
                        <a14:foregroundMark x1="42404" y1="4493" x2="53088" y2="11168"/>
                        <a14:foregroundMark x1="17362" y1="68935" x2="30551" y2="65982"/>
                        <a14:foregroundMark x1="4841" y1="67651" x2="23539" y2="69833"/>
                        <a14:foregroundMark x1="68280" y1="67908" x2="84641" y2="65854"/>
                        <a14:foregroundMark x1="48080" y1="53145" x2="48414" y2="42234"/>
                        <a14:foregroundMark x1="38564" y1="29140" x2="56761" y2="21309"/>
                        <a14:foregroundMark x1="42404" y1="91399" x2="56093" y2="93838"/>
                        <a14:foregroundMark x1="56761" y1="95507" x2="53088" y2="94737"/>
                        <a14:foregroundMark x1="66277" y1="70988" x2="90484" y2="66881"/>
                        <a14:foregroundMark x1="92988" y1="70475" x2="88648" y2="65212"/>
                        <a14:foregroundMark x1="40735" y1="49679" x2="58598" y2="53915"/>
                        <a14:foregroundMark x1="19032" y1="51348" x2="18865" y2="55071"/>
                        <a14:foregroundMark x1="19032" y1="62388" x2="19032" y2="50834"/>
                        <a14:foregroundMark x1="45743" y1="82413" x2="50083" y2="82028"/>
                        <a14:backgroundMark x1="42905" y1="36072" x2="36895" y2="38511"/>
                        <a14:backgroundMark x1="54591" y1="36329" x2="62104" y2="37356"/>
                        <a14:backgroundMark x1="44073" y1="17587" x2="37896" y2="15276"/>
                        <a14:backgroundMark x1="66945" y1="58151" x2="61603" y2="59178"/>
                        <a14:backgroundMark x1="52421" y1="85109" x2="56761" y2="84724"/>
                        <a14:backgroundMark x1="41235" y1="86136" x2="39065" y2="86136"/>
                        <a14:backgroundMark x1="50918" y1="61104" x2="49917" y2="63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43" y="326959"/>
            <a:ext cx="5021943" cy="6531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0" y="2148115"/>
            <a:ext cx="5811828" cy="352046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0525125" y="3209925"/>
            <a:ext cx="49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7924800" y="321575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3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PSeudokod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Spomenuti </a:t>
            </a:r>
            <a:r>
              <a:rPr lang="hr-HR" sz="2800" dirty="0" smtClean="0"/>
              <a:t>algoritam </a:t>
            </a:r>
            <a:r>
              <a:rPr lang="hr-HR" sz="2800" dirty="0" smtClean="0"/>
              <a:t>može </a:t>
            </a:r>
            <a:r>
              <a:rPr lang="hr-HR" sz="2800" dirty="0"/>
              <a:t>se iskazati i pseudokodom.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Takav </a:t>
            </a:r>
            <a:r>
              <a:rPr lang="hr-HR" sz="2800" dirty="0"/>
              <a:t>način zapisivanja algoritma </a:t>
            </a:r>
            <a:r>
              <a:rPr lang="hr-HR" sz="2800" dirty="0" smtClean="0"/>
              <a:t>blizak svakodnevnom </a:t>
            </a:r>
            <a:r>
              <a:rPr lang="hr-HR" sz="2800" dirty="0"/>
              <a:t>govoru i često se od njega skoro uopće ne razlikuje.</a:t>
            </a:r>
          </a:p>
        </p:txBody>
      </p:sp>
    </p:spTree>
    <p:extLst>
      <p:ext uri="{BB962C8B-B14F-4D97-AF65-F5344CB8AC3E}">
        <p14:creationId xmlns:p14="http://schemas.microsoft.com/office/powerpoint/2010/main" val="26909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PSeudokod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Početak</a:t>
            </a:r>
          </a:p>
          <a:p>
            <a:pPr marL="0" indent="0">
              <a:buNone/>
            </a:pPr>
            <a:r>
              <a:rPr lang="hr-HR" sz="2800" dirty="0"/>
              <a:t>Pogledaj kolika je vanjska temperatura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Ako </a:t>
            </a:r>
            <a:r>
              <a:rPr lang="hr-HR" sz="2800" dirty="0"/>
              <a:t>je temperatura manja od 25 stupnjeva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sz="2800" dirty="0" smtClean="0"/>
              <a:t>obuci </a:t>
            </a:r>
            <a:r>
              <a:rPr lang="hr-HR" sz="2800" dirty="0"/>
              <a:t>majicu </a:t>
            </a:r>
            <a:r>
              <a:rPr lang="hr-HR" sz="2800" dirty="0" smtClean="0"/>
              <a:t>dugih rukava</a:t>
            </a:r>
            <a:endParaRPr lang="hr-HR" sz="2800" dirty="0"/>
          </a:p>
          <a:p>
            <a:pPr marL="0" indent="0">
              <a:buNone/>
            </a:pPr>
            <a:r>
              <a:rPr lang="hr-HR" sz="2800" dirty="0"/>
              <a:t>inače</a:t>
            </a:r>
          </a:p>
          <a:p>
            <a:pPr marL="0" indent="0">
              <a:buNone/>
            </a:pPr>
            <a:r>
              <a:rPr lang="hr-HR" sz="2800" dirty="0" smtClean="0"/>
              <a:t>	obuci </a:t>
            </a:r>
            <a:r>
              <a:rPr lang="hr-HR" sz="2800" dirty="0"/>
              <a:t>majicu </a:t>
            </a:r>
            <a:r>
              <a:rPr lang="hr-HR" sz="2800" dirty="0" smtClean="0"/>
              <a:t>kratkih rukava</a:t>
            </a:r>
            <a:endParaRPr lang="hr-HR" sz="2800" dirty="0"/>
          </a:p>
          <a:p>
            <a:pPr marL="0" indent="0">
              <a:buNone/>
            </a:pPr>
            <a:r>
              <a:rPr lang="hr-HR" sz="2800" dirty="0"/>
              <a:t>Kraj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3" b="95379" l="4508" r="92988">
                        <a14:foregroundMark x1="39065" y1="25032" x2="57262" y2="26444"/>
                        <a14:foregroundMark x1="42404" y1="4493" x2="53088" y2="11168"/>
                        <a14:foregroundMark x1="17362" y1="68935" x2="30551" y2="65982"/>
                        <a14:foregroundMark x1="4841" y1="67651" x2="23539" y2="69833"/>
                        <a14:foregroundMark x1="68280" y1="67908" x2="84641" y2="65854"/>
                        <a14:foregroundMark x1="48080" y1="53145" x2="48414" y2="42234"/>
                        <a14:foregroundMark x1="38564" y1="29140" x2="56761" y2="21309"/>
                        <a14:foregroundMark x1="42404" y1="91399" x2="56093" y2="93838"/>
                        <a14:foregroundMark x1="56761" y1="95507" x2="53088" y2="94737"/>
                        <a14:foregroundMark x1="66277" y1="70988" x2="90484" y2="66881"/>
                        <a14:foregroundMark x1="92988" y1="70475" x2="88648" y2="65212"/>
                        <a14:foregroundMark x1="40735" y1="49679" x2="58598" y2="53915"/>
                        <a14:foregroundMark x1="19032" y1="51348" x2="18865" y2="55071"/>
                        <a14:foregroundMark x1="19032" y1="62388" x2="19032" y2="50834"/>
                        <a14:foregroundMark x1="45743" y1="82413" x2="50083" y2="82028"/>
                        <a14:backgroundMark x1="42905" y1="36072" x2="36895" y2="38511"/>
                        <a14:backgroundMark x1="54591" y1="36329" x2="62104" y2="37356"/>
                        <a14:backgroundMark x1="44073" y1="17587" x2="37896" y2="15276"/>
                        <a14:backgroundMark x1="66945" y1="58151" x2="61603" y2="59178"/>
                        <a14:backgroundMark x1="52421" y1="85109" x2="56761" y2="84724"/>
                        <a14:backgroundMark x1="41235" y1="86136" x2="39065" y2="86136"/>
                        <a14:backgroundMark x1="50918" y1="61104" x2="49917" y2="63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627" y="326958"/>
            <a:ext cx="5021943" cy="653104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0525125" y="3209925"/>
            <a:ext cx="49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924800" y="321575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21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PSeudokod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Možemo zaključiti da su mnoge </a:t>
            </a:r>
            <a:r>
              <a:rPr lang="hr-HR" sz="2800" dirty="0"/>
              <a:t>naše svakodnevne radnje zapravo </a:t>
            </a:r>
            <a:r>
              <a:rPr lang="hr-HR" sz="2800" dirty="0" smtClean="0"/>
              <a:t>algoritmi </a:t>
            </a:r>
            <a:r>
              <a:rPr lang="hr-HR" sz="2800" dirty="0"/>
              <a:t>zapisani pseudokodom.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694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Zadatak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539988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Napiši algoritam i </a:t>
            </a:r>
            <a:r>
              <a:rPr lang="hr-HR" sz="2800" dirty="0" smtClean="0"/>
              <a:t>dijagram </a:t>
            </a:r>
            <a:r>
              <a:rPr lang="hr-HR" sz="2800" dirty="0"/>
              <a:t>tijeka za računanje </a:t>
            </a:r>
            <a:r>
              <a:rPr lang="hr-HR" sz="2800" dirty="0" smtClean="0"/>
              <a:t>razlike dva </a:t>
            </a:r>
            <a:r>
              <a:rPr lang="hr-HR" sz="2800" dirty="0"/>
              <a:t>zadana </a:t>
            </a:r>
            <a:r>
              <a:rPr lang="hr-HR" sz="2800" dirty="0" smtClean="0"/>
              <a:t>broja.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31557" y="2409351"/>
            <a:ext cx="3534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POČETAK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UNESI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a,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= a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b</a:t>
            </a:r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ISPIŠI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</a:t>
            </a:r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712" y="2052637"/>
            <a:ext cx="2497137" cy="462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Zadatak 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34" y="1432560"/>
            <a:ext cx="1075835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Napiši algoritam i dijagram tijeka za računanje opsega i površine </a:t>
            </a:r>
            <a:r>
              <a:rPr lang="hr-HR" sz="2800" dirty="0" smtClean="0"/>
              <a:t>kvadrata</a:t>
            </a:r>
            <a:r>
              <a:rPr lang="hr-HR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6023" y="1991416"/>
            <a:ext cx="35347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POČETAK</a:t>
            </a: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UNESI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</a:t>
            </a:r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Opseg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4*a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Površina = a*a</a:t>
            </a:r>
          </a:p>
          <a:p>
            <a:endParaRPr lang="hr-HR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ISPIŠI Opseg i Površinu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83" y="1937982"/>
            <a:ext cx="2329554" cy="49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Zadatak 3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34" y="1432560"/>
            <a:ext cx="1075835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Napiši algoritam i dijagram tijeka za računanje opsega </a:t>
            </a:r>
            <a:r>
              <a:rPr lang="hr-HR" sz="2800" dirty="0" smtClean="0"/>
              <a:t>kvadrata. Prije </a:t>
            </a:r>
            <a:r>
              <a:rPr lang="hr-HR" sz="2800" dirty="0"/>
              <a:t>računanja provjeriti je li </a:t>
            </a:r>
            <a:r>
              <a:rPr lang="hr-HR" sz="2800" dirty="0" smtClean="0"/>
              <a:t>a </a:t>
            </a:r>
            <a:r>
              <a:rPr lang="hr-HR" sz="2800" dirty="0"/>
              <a:t>veće od 0, a ako nije ispisati </a:t>
            </a:r>
            <a:r>
              <a:rPr lang="hr-HR" sz="2800" dirty="0" smtClean="0"/>
              <a:t>poruku „Stranica </a:t>
            </a:r>
            <a:r>
              <a:rPr lang="hr-HR" sz="2800" dirty="0"/>
              <a:t>kvadrata mora biti pozitivan </a:t>
            </a:r>
            <a:r>
              <a:rPr lang="hr-HR" sz="2800" dirty="0" smtClean="0"/>
              <a:t>broj”.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263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6163" y="258319"/>
            <a:ext cx="64519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POČETAK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UNESI A</a:t>
            </a:r>
          </a:p>
          <a:p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ako je A &gt;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  <a:p>
            <a:endParaRPr lang="hr-HR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	onda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opseg = 4 × A, </a:t>
            </a:r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ispiši opseg</a:t>
            </a:r>
          </a:p>
          <a:p>
            <a:endParaRPr lang="hr-H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suprotnom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ispiši 'Stranica kvadrata mora biti pozitivan broj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.‘</a:t>
            </a:r>
          </a:p>
          <a:p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66" y="258319"/>
            <a:ext cx="26765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781" y="888763"/>
            <a:ext cx="9904576" cy="4604613"/>
          </a:xfrm>
        </p:spPr>
        <p:txBody>
          <a:bodyPr/>
          <a:lstStyle/>
          <a:p>
            <a:r>
              <a:rPr lang="hr-HR" sz="8800" dirty="0" smtClean="0"/>
              <a:t>Programiranje</a:t>
            </a:r>
            <a:endParaRPr lang="hr-H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3764" y="6452074"/>
            <a:ext cx="4398236" cy="40592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Filip Jukić </a:t>
            </a:r>
            <a:r>
              <a:rPr lang="hr-HR" sz="2400" cap="none" dirty="0" smtClean="0"/>
              <a:t>mag.ing.el</a:t>
            </a:r>
            <a:endParaRPr lang="hr-HR" sz="2400" cap="none" dirty="0"/>
          </a:p>
        </p:txBody>
      </p:sp>
    </p:spTree>
    <p:extLst>
      <p:ext uri="{BB962C8B-B14F-4D97-AF65-F5344CB8AC3E}">
        <p14:creationId xmlns:p14="http://schemas.microsoft.com/office/powerpoint/2010/main" val="33569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U situaciji sličnoj programerovoj nalazi se roditelj kada svoje dijete želi naučiti jesti žli­com.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Dijete u </a:t>
            </a:r>
            <a:r>
              <a:rPr lang="hr-HR" sz="2800" dirty="0"/>
              <a:t>ovom slučaju, slično kao i računalo, </a:t>
            </a:r>
            <a:r>
              <a:rPr lang="hr-HR" sz="2800" dirty="0" smtClean="0"/>
              <a:t>treba </a:t>
            </a:r>
            <a:r>
              <a:rPr lang="hr-HR" sz="2800" dirty="0" smtClean="0"/>
              <a:t>naučiti </a:t>
            </a:r>
            <a:r>
              <a:rPr lang="hr-HR" sz="2800" dirty="0"/>
              <a:t>i </a:t>
            </a:r>
            <a:r>
              <a:rPr lang="hr-HR" sz="2800" dirty="0" smtClean="0"/>
              <a:t>naj­sitniji detalj. </a:t>
            </a:r>
          </a:p>
        </p:txBody>
      </p:sp>
    </p:spTree>
    <p:extLst>
      <p:ext uri="{BB962C8B-B14F-4D97-AF65-F5344CB8AC3E}">
        <p14:creationId xmlns:p14="http://schemas.microsoft.com/office/powerpoint/2010/main" val="11135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Ponavljanje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34" y="1432560"/>
            <a:ext cx="1075835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Napiši algoritam i dijagram tijeka za pretvaranje duljine izražene u mjernoj jedinici ‘centimetar’ u mjernoj jedinici ‘metar</a:t>
            </a:r>
            <a:r>
              <a:rPr lang="hr-HR" sz="2800" dirty="0" smtClean="0"/>
              <a:t>’.</a:t>
            </a:r>
            <a:endParaRPr lang="hr-H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40839" y="2746712"/>
            <a:ext cx="3534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Početak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upiši X</a:t>
            </a:r>
          </a:p>
          <a:p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 = X /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ispiši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METRI</a:t>
            </a:r>
          </a:p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09862"/>
            <a:ext cx="22669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Ponavljanje </a:t>
            </a:r>
            <a:r>
              <a:rPr lang="hr-HR" sz="5400" dirty="0" smtClean="0"/>
              <a:t>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34" y="1432560"/>
            <a:ext cx="1075835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Napiši algoritam i dijagram tijeka koji će </a:t>
            </a:r>
            <a:r>
              <a:rPr lang="hr-HR" sz="2800" dirty="0" smtClean="0"/>
              <a:t>unijeti </a:t>
            </a:r>
            <a:r>
              <a:rPr lang="hr-HR" sz="2800" dirty="0"/>
              <a:t>broj A </a:t>
            </a:r>
            <a:r>
              <a:rPr lang="hr-HR" sz="2800" dirty="0" smtClean="0"/>
              <a:t>i uvećati </a:t>
            </a:r>
            <a:r>
              <a:rPr lang="hr-HR" sz="2800" dirty="0"/>
              <a:t>100 puta ako je A manji od 100, a inače A umanji za 100. Ispisati dobiveni rezultat.</a:t>
            </a:r>
          </a:p>
        </p:txBody>
      </p:sp>
    </p:spTree>
    <p:extLst>
      <p:ext uri="{BB962C8B-B14F-4D97-AF65-F5344CB8AC3E}">
        <p14:creationId xmlns:p14="http://schemas.microsoft.com/office/powerpoint/2010/main" val="1595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Ponavljanje </a:t>
            </a:r>
            <a:r>
              <a:rPr lang="hr-HR" sz="5400" dirty="0" smtClean="0"/>
              <a:t>2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85862"/>
            <a:ext cx="2552700" cy="5572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239" y="1317962"/>
            <a:ext cx="353477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početak</a:t>
            </a: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upiši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  <a:p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ako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A &lt; 100	</a:t>
            </a: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onda A = A × 100</a:t>
            </a: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inače A = A - 100</a:t>
            </a:r>
          </a:p>
          <a:p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ispiši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  <a:p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521222" cy="1050175"/>
          </a:xfrm>
        </p:spPr>
        <p:txBody>
          <a:bodyPr>
            <a:normAutofit/>
          </a:bodyPr>
          <a:lstStyle/>
          <a:p>
            <a:r>
              <a:rPr lang="hr-HR" sz="5400" dirty="0" smtClean="0"/>
              <a:t>Osnovni algoritamski postupci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Postoje nekoliko osnovnih algoritamskih postupaka:</a:t>
            </a:r>
          </a:p>
          <a:p>
            <a:r>
              <a:rPr lang="hr-HR" sz="2800" dirty="0" smtClean="0"/>
              <a:t>Slijed,</a:t>
            </a:r>
          </a:p>
          <a:p>
            <a:r>
              <a:rPr lang="hr-HR" sz="2800" dirty="0" smtClean="0"/>
              <a:t>Grananje i </a:t>
            </a:r>
          </a:p>
          <a:p>
            <a:r>
              <a:rPr lang="hr-HR" sz="2800" dirty="0" smtClean="0"/>
              <a:t>Ponavljanje.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247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Slijed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Program se izvršava slijedno, tj. redom kojim su napisane.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01" y="2021590"/>
            <a:ext cx="4971429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Grananje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Grananje se koristi kada moramo odlučiti koji dio kod ćemo izvršiti u ovisnosti o postavljenom uvjetu. Takav program ima 2 ili više putanja.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74" y="2702257"/>
            <a:ext cx="9174282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Ponavljanje koristimo kada dio koda želimo izvršiti više puta, a još se naziva i petlja.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49" y="2210937"/>
            <a:ext cx="6624798" cy="4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Pseudojezik </a:t>
            </a:r>
            <a:r>
              <a:rPr lang="hr-HR" sz="2800" dirty="0"/>
              <a:t>ima sve elemente programskog jezika, ali je </a:t>
            </a:r>
            <a:r>
              <a:rPr lang="hr-HR" sz="2800" dirty="0" smtClean="0"/>
              <a:t>prilagođen </a:t>
            </a:r>
            <a:r>
              <a:rPr lang="hr-HR" sz="2800" dirty="0"/>
              <a:t>hrvatskom </a:t>
            </a:r>
            <a:r>
              <a:rPr lang="hr-HR" sz="2800" dirty="0" smtClean="0"/>
              <a:t>govornom </a:t>
            </a:r>
            <a:r>
              <a:rPr lang="hr-HR" sz="2800" dirty="0" smtClean="0"/>
              <a:t>jeziku.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6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Varijabla </a:t>
            </a:r>
            <a:r>
              <a:rPr lang="hr-HR" sz="2800" dirty="0"/>
              <a:t>- je </a:t>
            </a:r>
            <a:r>
              <a:rPr lang="hr-HR" sz="2800" dirty="0" smtClean="0"/>
              <a:t>mjesto u memoriji simboličkoga imena u koje </a:t>
            </a:r>
            <a:r>
              <a:rPr lang="hr-HR" sz="2800" dirty="0"/>
              <a:t>zapisujemo vrijednost ulaznoga podatka </a:t>
            </a:r>
            <a:r>
              <a:rPr lang="hr-HR" sz="2800" dirty="0" smtClean="0"/>
              <a:t>ili podatka dobivenog radom programa (npr. računanje zbroja).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Vrijednosti varijable </a:t>
            </a:r>
            <a:r>
              <a:rPr lang="hr-HR" sz="2800" dirty="0" smtClean="0"/>
              <a:t>pristupamo </a:t>
            </a:r>
            <a:r>
              <a:rPr lang="hr-HR" sz="2800" dirty="0" smtClean="0"/>
              <a:t>navođenjem </a:t>
            </a:r>
            <a:r>
              <a:rPr lang="hr-HR" sz="2800" dirty="0"/>
              <a:t>njezina imena.</a:t>
            </a:r>
          </a:p>
        </p:txBody>
      </p:sp>
    </p:spTree>
    <p:extLst>
      <p:ext uri="{BB962C8B-B14F-4D97-AF65-F5344CB8AC3E}">
        <p14:creationId xmlns:p14="http://schemas.microsoft.com/office/powerpoint/2010/main" val="13277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Naredba pridruživanja </a:t>
            </a:r>
            <a:r>
              <a:rPr lang="hr-HR" sz="2800" dirty="0" smtClean="0"/>
              <a:t>- omogućuje </a:t>
            </a:r>
            <a:r>
              <a:rPr lang="hr-HR" sz="2800" dirty="0"/>
              <a:t>zapisivanje </a:t>
            </a:r>
            <a:r>
              <a:rPr lang="hr-HR" sz="2800" dirty="0" smtClean="0"/>
              <a:t>vrijednosti </a:t>
            </a:r>
            <a:r>
              <a:rPr lang="hr-HR" sz="2800" dirty="0"/>
              <a:t>u varijablu. Naredbu pridruživanja prikazujemo </a:t>
            </a:r>
            <a:r>
              <a:rPr lang="hr-HR" sz="2800" dirty="0" smtClean="0"/>
              <a:t>oznakom </a:t>
            </a:r>
            <a:r>
              <a:rPr lang="hr-HR" sz="2800" b="1" dirty="0"/>
              <a:t>:=</a:t>
            </a:r>
            <a:r>
              <a:rPr lang="hr-HR" sz="2800" dirty="0"/>
              <a:t>. </a:t>
            </a:r>
            <a:endParaRPr lang="hr-HR" sz="2800" dirty="0" smtClean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208" y="3219450"/>
            <a:ext cx="8974749" cy="30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Podići </a:t>
            </a:r>
            <a:r>
              <a:rPr lang="hr-HR" sz="2800" dirty="0"/>
              <a:t>žličicu –</a:t>
            </a:r>
            <a:r>
              <a:rPr lang="hr-HR" sz="2800" dirty="0" smtClean="0"/>
              <a:t> ali </a:t>
            </a:r>
            <a:r>
              <a:rPr lang="hr-HR" sz="2800" dirty="0"/>
              <a:t>da ne prospe njen </a:t>
            </a:r>
            <a:r>
              <a:rPr lang="hr-HR" sz="2800" dirty="0" smtClean="0"/>
              <a:t>sadržaj</a:t>
            </a:r>
          </a:p>
          <a:p>
            <a:r>
              <a:rPr lang="hr-HR" sz="2800" dirty="0" smtClean="0"/>
              <a:t>Prinije­ti je ustima</a:t>
            </a:r>
          </a:p>
          <a:p>
            <a:r>
              <a:rPr lang="hr-HR" sz="2800" dirty="0" smtClean="0"/>
              <a:t>Paziti da </a:t>
            </a:r>
            <a:r>
              <a:rPr lang="hr-HR" sz="2800" dirty="0"/>
              <a:t>u žličici juha nije </a:t>
            </a:r>
            <a:r>
              <a:rPr lang="hr-HR" sz="2800" dirty="0" smtClean="0"/>
              <a:t>prevruća</a:t>
            </a:r>
          </a:p>
          <a:p>
            <a:r>
              <a:rPr lang="hr-HR" sz="2800" dirty="0" smtClean="0"/>
              <a:t>Otvoriti usta</a:t>
            </a:r>
          </a:p>
          <a:p>
            <a:r>
              <a:rPr lang="hr-HR" sz="2800" dirty="0" smtClean="0"/>
              <a:t>Staviti </a:t>
            </a:r>
            <a:r>
              <a:rPr lang="hr-HR" sz="2800" dirty="0"/>
              <a:t>žličicu u </a:t>
            </a:r>
            <a:r>
              <a:rPr lang="hr-HR" sz="2800" dirty="0" smtClean="0"/>
              <a:t>usta </a:t>
            </a:r>
            <a:r>
              <a:rPr lang="hr-HR" sz="2800" dirty="0"/>
              <a:t>–</a:t>
            </a:r>
            <a:r>
              <a:rPr lang="hr-HR" sz="2800" dirty="0" smtClean="0"/>
              <a:t> ali </a:t>
            </a:r>
            <a:r>
              <a:rPr lang="hr-HR" sz="2800" dirty="0"/>
              <a:t>ne pored </a:t>
            </a:r>
            <a:r>
              <a:rPr lang="hr-HR" sz="2800" dirty="0" smtClean="0"/>
              <a:t>usta</a:t>
            </a:r>
          </a:p>
          <a:p>
            <a:r>
              <a:rPr lang="hr-HR" sz="2800" dirty="0" smtClean="0"/>
              <a:t>Progutati </a:t>
            </a:r>
            <a:r>
              <a:rPr lang="hr-HR" sz="2800" dirty="0"/>
              <a:t>sadržaj žličice </a:t>
            </a:r>
            <a:r>
              <a:rPr lang="hr-HR" sz="2800" dirty="0" smtClean="0"/>
              <a:t>– ali </a:t>
            </a:r>
            <a:r>
              <a:rPr lang="hr-HR" sz="2800" dirty="0"/>
              <a:t>ne i </a:t>
            </a:r>
            <a:r>
              <a:rPr lang="hr-HR" sz="2800" dirty="0" smtClean="0"/>
              <a:t>žličicu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398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Aritmetički </a:t>
            </a:r>
            <a:r>
              <a:rPr lang="hr-HR" sz="2800" b="1" dirty="0" smtClean="0"/>
              <a:t>operatori </a:t>
            </a:r>
            <a:r>
              <a:rPr lang="hr-HR" sz="2800" dirty="0" smtClean="0"/>
              <a:t>- omogućuju </a:t>
            </a:r>
            <a:r>
              <a:rPr lang="hr-HR" sz="2800" dirty="0"/>
              <a:t>kreiranje matematičkih izraza od varijabli i </a:t>
            </a:r>
            <a:r>
              <a:rPr lang="hr-HR" sz="2800" dirty="0" smtClean="0"/>
              <a:t>konkretnih </a:t>
            </a:r>
            <a:r>
              <a:rPr lang="hr-HR" sz="2800" dirty="0"/>
              <a:t>vrijednosti.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549" y="3009900"/>
            <a:ext cx="8728644" cy="31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47" y="2363094"/>
            <a:ext cx="6581775" cy="2733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0497" y="2456171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7896348" y="4349144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901721" y="4705060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7896347" y="3224446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7896347" y="2832737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7896348" y="3596652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7878610" y="3941257"/>
            <a:ext cx="940037" cy="29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6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Složene matematičke operacija.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30" y="2981326"/>
            <a:ext cx="7601710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Naredba </a:t>
            </a:r>
            <a:r>
              <a:rPr lang="hr-HR" sz="2800" b="1" dirty="0" smtClean="0"/>
              <a:t>izlaz </a:t>
            </a:r>
            <a:r>
              <a:rPr lang="hr-HR" sz="2800" dirty="0" smtClean="0"/>
              <a:t>- omogućuje </a:t>
            </a:r>
            <a:r>
              <a:rPr lang="hr-HR" sz="2800" dirty="0"/>
              <a:t>ispis vrijednosti na </a:t>
            </a:r>
            <a:r>
              <a:rPr lang="hr-HR" sz="2800" dirty="0" smtClean="0"/>
              <a:t>zaslon monitora</a:t>
            </a:r>
            <a:r>
              <a:rPr lang="hr-HR" sz="2800" dirty="0"/>
              <a:t>.</a:t>
            </a:r>
            <a:r>
              <a:rPr lang="hr-HR" sz="2800" dirty="0" smtClean="0"/>
              <a:t> </a:t>
            </a:r>
          </a:p>
          <a:p>
            <a:pPr marL="0" indent="0">
              <a:buNone/>
            </a:pPr>
            <a:r>
              <a:rPr lang="hr-HR" sz="2800" dirty="0" smtClean="0"/>
              <a:t>Pri </a:t>
            </a:r>
            <a:r>
              <a:rPr lang="hr-HR" sz="2800" dirty="0"/>
              <a:t>tome može ispisivati nizove znakova zapisane unutar dvostrukih navodnika, </a:t>
            </a:r>
            <a:r>
              <a:rPr lang="hr-HR" sz="2800" dirty="0" smtClean="0"/>
              <a:t>konkretne </a:t>
            </a:r>
            <a:r>
              <a:rPr lang="hr-HR" sz="2800" dirty="0"/>
              <a:t>vrijednosti, vrijednost izraza i vrijednost zadane varijable. Vrijednosti koje ispisujemo odvajamo zarezom.</a:t>
            </a:r>
          </a:p>
          <a:p>
            <a:pPr marL="0" indent="0">
              <a:buNone/>
            </a:pPr>
            <a:r>
              <a:rPr lang="hr-HR" sz="2800" dirty="0"/>
              <a:t> 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58" y="4257675"/>
            <a:ext cx="9156961" cy="18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Naredba ulaza </a:t>
            </a:r>
            <a:r>
              <a:rPr lang="hr-HR" sz="2800" dirty="0" smtClean="0"/>
              <a:t>- vrijednost varijable često </a:t>
            </a:r>
            <a:r>
              <a:rPr lang="hr-HR" sz="2800" dirty="0"/>
              <a:t>zadaje korisnik unosom </a:t>
            </a:r>
            <a:r>
              <a:rPr lang="hr-HR" sz="2800" dirty="0" smtClean="0"/>
              <a:t>vrijednosti tipkovnicom. </a:t>
            </a:r>
            <a:r>
              <a:rPr lang="hr-HR" sz="2800" dirty="0"/>
              <a:t>Posrednik u prenošenju vrijednosti od ulaza do </a:t>
            </a:r>
            <a:r>
              <a:rPr lang="hr-HR" sz="2800" dirty="0" smtClean="0"/>
              <a:t>memorije </a:t>
            </a:r>
            <a:r>
              <a:rPr lang="hr-HR" sz="2800" dirty="0"/>
              <a:t>jest naredba ulaz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ulaz(t</a:t>
            </a:r>
            <a:r>
              <a:rPr lang="hr-HR" sz="2800" dirty="0"/>
              <a:t>) </a:t>
            </a:r>
            <a:r>
              <a:rPr lang="hr-HR" sz="2800" dirty="0" smtClean="0"/>
              <a:t>- zapisuje </a:t>
            </a:r>
            <a:r>
              <a:rPr lang="hr-HR" sz="2800" dirty="0"/>
              <a:t>u varijablu </a:t>
            </a:r>
            <a:r>
              <a:rPr lang="hr-HR" sz="2800" dirty="0" smtClean="0"/>
              <a:t>imena t vri¬jednost </a:t>
            </a:r>
            <a:r>
              <a:rPr lang="hr-HR" sz="2800" dirty="0"/>
              <a:t>koju unosi korisnik.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942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Naredba grananja – </a:t>
            </a:r>
            <a:r>
              <a:rPr lang="hr-HR" sz="2800" dirty="0" smtClean="0"/>
              <a:t>u programu se mogu izvršiti različite naredbe ovisno o </a:t>
            </a:r>
            <a:r>
              <a:rPr lang="hr-HR" sz="2800" dirty="0" smtClean="0"/>
              <a:t>postavljenom </a:t>
            </a:r>
            <a:r>
              <a:rPr lang="hr-HR" sz="2800" dirty="0" smtClean="0"/>
              <a:t>uvjetu</a:t>
            </a:r>
            <a:endParaRPr lang="hr-H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800350"/>
            <a:ext cx="5810250" cy="20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82735"/>
            <a:ext cx="8815387" cy="19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7872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800" b="1" dirty="0" smtClean="0"/>
              <a:t>Relacijski operatori - </a:t>
            </a:r>
            <a:r>
              <a:rPr lang="hr-HR" sz="2800" dirty="0"/>
              <a:t>i</a:t>
            </a:r>
            <a:r>
              <a:rPr lang="hr-HR" sz="2800" dirty="0" smtClean="0"/>
              <a:t>zrazi </a:t>
            </a:r>
            <a:r>
              <a:rPr lang="hr-HR" sz="2800" dirty="0"/>
              <a:t>u kojima se koriste relacijski operatori nakon evaluacije mogu </a:t>
            </a:r>
            <a:r>
              <a:rPr lang="hr-HR" sz="2800" dirty="0" smtClean="0"/>
              <a:t>biti </a:t>
            </a:r>
            <a:r>
              <a:rPr lang="hr-HR" sz="2800" dirty="0"/>
              <a:t>istiniti ili lažni. </a:t>
            </a:r>
            <a:endParaRPr lang="hr-HR" sz="2800" dirty="0" smtClean="0"/>
          </a:p>
          <a:p>
            <a:pPr marL="0" indent="0">
              <a:buNone/>
            </a:pPr>
            <a:endParaRPr lang="hr-HR" sz="1700" dirty="0" smtClean="0"/>
          </a:p>
          <a:p>
            <a:pPr marL="0" indent="0">
              <a:buNone/>
            </a:pPr>
            <a:r>
              <a:rPr lang="hr-HR" sz="2800" dirty="0" smtClean="0"/>
              <a:t>Relacijski operatori su: </a:t>
            </a:r>
          </a:p>
          <a:p>
            <a:r>
              <a:rPr lang="hr-HR" sz="2800" dirty="0" smtClean="0"/>
              <a:t>jednako </a:t>
            </a:r>
            <a:r>
              <a:rPr lang="hr-HR" sz="2800" dirty="0"/>
              <a:t>(=), </a:t>
            </a:r>
            <a:endParaRPr lang="hr-HR" sz="2800" dirty="0" smtClean="0"/>
          </a:p>
          <a:p>
            <a:r>
              <a:rPr lang="hr-HR" sz="2800" dirty="0" smtClean="0"/>
              <a:t>različito </a:t>
            </a:r>
            <a:r>
              <a:rPr lang="hr-HR" sz="2800" dirty="0"/>
              <a:t>(&lt; &gt;), </a:t>
            </a:r>
            <a:endParaRPr lang="hr-HR" sz="2800" dirty="0" smtClean="0"/>
          </a:p>
          <a:p>
            <a:r>
              <a:rPr lang="hr-HR" sz="2800" dirty="0" smtClean="0"/>
              <a:t>veće </a:t>
            </a:r>
            <a:r>
              <a:rPr lang="hr-HR" sz="2800" dirty="0"/>
              <a:t>(&gt;), </a:t>
            </a:r>
            <a:endParaRPr lang="hr-HR" sz="2800" dirty="0" smtClean="0"/>
          </a:p>
          <a:p>
            <a:r>
              <a:rPr lang="hr-HR" sz="2800" dirty="0" smtClean="0"/>
              <a:t>manje </a:t>
            </a:r>
            <a:r>
              <a:rPr lang="hr-HR" sz="2800" dirty="0"/>
              <a:t>(&lt;), </a:t>
            </a:r>
            <a:endParaRPr lang="hr-HR" sz="2800" dirty="0" smtClean="0"/>
          </a:p>
          <a:p>
            <a:r>
              <a:rPr lang="hr-HR" sz="2800" dirty="0" smtClean="0"/>
              <a:t>manje ili jednako (&lt;=) i</a:t>
            </a:r>
          </a:p>
          <a:p>
            <a:r>
              <a:rPr lang="hr-HR" sz="2800" dirty="0" smtClean="0"/>
              <a:t>veće </a:t>
            </a:r>
            <a:r>
              <a:rPr lang="hr-HR" sz="2800" dirty="0"/>
              <a:t>ili jednako (&gt;=). </a:t>
            </a:r>
          </a:p>
        </p:txBody>
      </p:sp>
    </p:spTree>
    <p:extLst>
      <p:ext uri="{BB962C8B-B14F-4D97-AF65-F5344CB8AC3E}">
        <p14:creationId xmlns:p14="http://schemas.microsoft.com/office/powerpoint/2010/main" val="11009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Logički </a:t>
            </a:r>
            <a:r>
              <a:rPr lang="hr-HR" sz="2800" b="1" dirty="0" smtClean="0"/>
              <a:t>operatori - </a:t>
            </a:r>
            <a:r>
              <a:rPr lang="hr-HR" sz="2800" dirty="0" smtClean="0"/>
              <a:t>Složenije </a:t>
            </a:r>
            <a:r>
              <a:rPr lang="hr-HR" sz="2800" dirty="0"/>
              <a:t>logičke izraze možemo kreirati korištenjem logičkih operatora. </a:t>
            </a:r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Tri </a:t>
            </a:r>
            <a:r>
              <a:rPr lang="hr-HR" sz="2800" dirty="0"/>
              <a:t>su </a:t>
            </a:r>
            <a:r>
              <a:rPr lang="hr-HR" sz="2800" dirty="0" smtClean="0"/>
              <a:t>najkorištenija</a:t>
            </a:r>
            <a:r>
              <a:rPr lang="hr-HR" sz="2800" dirty="0"/>
              <a:t>: </a:t>
            </a:r>
            <a:endParaRPr lang="hr-HR" sz="2800" dirty="0" smtClean="0"/>
          </a:p>
          <a:p>
            <a:r>
              <a:rPr lang="hr-HR" sz="2800" dirty="0" smtClean="0"/>
              <a:t>logičko I, </a:t>
            </a:r>
          </a:p>
          <a:p>
            <a:r>
              <a:rPr lang="hr-HR" sz="2800" dirty="0" smtClean="0"/>
              <a:t>logičko ILI i </a:t>
            </a:r>
          </a:p>
          <a:p>
            <a:r>
              <a:rPr lang="hr-HR" sz="2800" dirty="0" smtClean="0"/>
              <a:t>logičko NE.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42879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Naredbe ponavljanja (petlja) – </a:t>
            </a:r>
            <a:r>
              <a:rPr lang="hr-HR" sz="2800" dirty="0" smtClean="0"/>
              <a:t>koriste se kada se određeni dio programa želi izvršiti više puta. 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Postoje dvije vrste:</a:t>
            </a:r>
          </a:p>
          <a:p>
            <a:r>
              <a:rPr lang="hr-HR" sz="2800" dirty="0"/>
              <a:t>s</a:t>
            </a:r>
            <a:r>
              <a:rPr lang="hr-HR" sz="2800" dirty="0" smtClean="0"/>
              <a:t> poznatim brojem ponavljanja i</a:t>
            </a:r>
          </a:p>
          <a:p>
            <a:r>
              <a:rPr lang="hr-HR" sz="2800" dirty="0" smtClean="0"/>
              <a:t>uvjetna petlja.</a:t>
            </a:r>
          </a:p>
          <a:p>
            <a:pPr marL="0" indent="0">
              <a:buNone/>
            </a:pP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970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Kao što roditelji daju upute </a:t>
            </a:r>
            <a:r>
              <a:rPr lang="hr-HR" sz="2800" dirty="0" smtClean="0"/>
              <a:t>djetetu</a:t>
            </a:r>
            <a:r>
              <a:rPr lang="hr-HR" sz="2800" dirty="0" smtClean="0"/>
              <a:t>, tako i programer daje upute računalu.</a:t>
            </a:r>
          </a:p>
          <a:p>
            <a:pPr marL="0" indent="0">
              <a:buNone/>
            </a:pPr>
            <a:r>
              <a:rPr lang="hr-HR" sz="2800" dirty="0" smtClean="0"/>
              <a:t>Za davanje uputa računalu programer koristi </a:t>
            </a:r>
            <a:r>
              <a:rPr lang="hr-HR" sz="2800" b="1" dirty="0" smtClean="0"/>
              <a:t>programski jezik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286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S poznatim brojem ponavljanja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031618"/>
            <a:ext cx="105251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Pseudojezik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Uvjetna petlja</a:t>
            </a:r>
          </a:p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89" y="2881312"/>
            <a:ext cx="5191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47800"/>
            <a:ext cx="10178322" cy="4447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Računalo??</a:t>
            </a:r>
            <a:endParaRPr lang="hr-HR" sz="2800" dirty="0"/>
          </a:p>
        </p:txBody>
      </p:sp>
      <p:pic>
        <p:nvPicPr>
          <p:cNvPr id="1026" name="Picture 2" descr="Slikovni rezultat za računa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222" y1="64751" x2="12667" y2="75862"/>
                        <a14:foregroundMark x1="70889" y1="89655" x2="74667" y2="88506"/>
                        <a14:foregroundMark x1="50667" y1="83525" x2="58889" y2="91571"/>
                        <a14:foregroundMark x1="41111" y1="65517" x2="40000" y2="70115"/>
                        <a14:foregroundMark x1="37333" y1="85441" x2="40444" y2="84291"/>
                        <a14:foregroundMark x1="20889" y1="87356" x2="20889" y2="80843"/>
                        <a14:backgroundMark x1="40000" y1="78544" x2="40222" y2="76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06" y="2140364"/>
            <a:ext cx="2692568" cy="15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mob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473" y="4451879"/>
            <a:ext cx="1801851" cy="12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tv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396" y="4596282"/>
            <a:ext cx="2620930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likovni rezultat za kli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-3941502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likovni rezultat za radi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035" y="3476914"/>
            <a:ext cx="1727673" cy="17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likovni rezultat za ca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67" b="100000" l="700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836" y="4514609"/>
            <a:ext cx="3723405" cy="20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likovni rezultat za klim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937" y="5496135"/>
            <a:ext cx="2431902" cy="13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 smtClean="0"/>
              <a:t>Programski jezici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560"/>
            <a:ext cx="10178322" cy="4863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Programski jezik </a:t>
            </a:r>
            <a:r>
              <a:rPr lang="hr-HR" sz="2800" dirty="0" smtClean="0"/>
              <a:t>je jezik koji razumije računalo. Sastoji se od riječi koje se slažu u naredbe i ne „</a:t>
            </a:r>
            <a:r>
              <a:rPr lang="hr-HR" sz="2800" dirty="0" smtClean="0">
                <a:solidFill>
                  <a:srgbClr val="FF0000"/>
                </a:solidFill>
              </a:rPr>
              <a:t>oprašta</a:t>
            </a:r>
            <a:r>
              <a:rPr lang="hr-HR" sz="2800" dirty="0" smtClean="0"/>
              <a:t>” ni najmanje pogreške.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Programskih jezika ima mnogo, a </a:t>
            </a:r>
            <a:r>
              <a:rPr lang="hr-HR" sz="2800" dirty="0" smtClean="0"/>
              <a:t>zajedničko im je da </a:t>
            </a:r>
            <a:r>
              <a:rPr lang="hr-HR" sz="2800" dirty="0"/>
              <a:t>se sastoje od skupa naredbi i pravila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Programske jezike dijelimo u dvije glavne grupe:</a:t>
            </a:r>
          </a:p>
          <a:p>
            <a:pPr marL="0" indent="0">
              <a:buNone/>
            </a:pPr>
            <a:r>
              <a:rPr lang="hr-HR" sz="2800" dirty="0"/>
              <a:t>- </a:t>
            </a:r>
            <a:r>
              <a:rPr lang="hr-HR" sz="2800" b="1" dirty="0"/>
              <a:t>niži programski </a:t>
            </a:r>
            <a:r>
              <a:rPr lang="hr-HR" sz="2800" b="1" dirty="0" smtClean="0"/>
              <a:t>jezici</a:t>
            </a:r>
            <a:r>
              <a:rPr lang="hr-HR" sz="2800" dirty="0"/>
              <a:t> </a:t>
            </a:r>
            <a:r>
              <a:rPr lang="hr-HR" sz="2800" dirty="0" smtClean="0"/>
              <a:t>– strojni </a:t>
            </a:r>
            <a:r>
              <a:rPr lang="hr-HR" sz="2800" dirty="0"/>
              <a:t>jezik, assembler</a:t>
            </a:r>
          </a:p>
          <a:p>
            <a:pPr marL="0" indent="0">
              <a:buNone/>
            </a:pPr>
            <a:r>
              <a:rPr lang="hr-HR" sz="2800" dirty="0"/>
              <a:t>- </a:t>
            </a:r>
            <a:r>
              <a:rPr lang="hr-HR" sz="2800" b="1" dirty="0"/>
              <a:t>viši programski </a:t>
            </a:r>
            <a:r>
              <a:rPr lang="hr-HR" sz="2800" b="1" dirty="0" smtClean="0"/>
              <a:t>jezici</a:t>
            </a:r>
            <a:r>
              <a:rPr lang="hr-HR" sz="2800" dirty="0"/>
              <a:t> </a:t>
            </a:r>
            <a:r>
              <a:rPr lang="hr-HR" sz="2800" dirty="0" smtClean="0"/>
              <a:t>– Pascal</a:t>
            </a:r>
            <a:r>
              <a:rPr lang="hr-HR" sz="2800" dirty="0"/>
              <a:t>, </a:t>
            </a:r>
            <a:r>
              <a:rPr lang="hr-HR" sz="2800" dirty="0" smtClean="0"/>
              <a:t>C++, C#, Java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978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Programski jezici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432560"/>
            <a:ext cx="10321197" cy="444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Svako računalo ima vlastiti </a:t>
            </a:r>
            <a:r>
              <a:rPr lang="hr-HR" sz="2800" b="1" dirty="0"/>
              <a:t>strojni jezik</a:t>
            </a:r>
            <a:r>
              <a:rPr lang="hr-HR" sz="2800" dirty="0"/>
              <a:t> koji razumije. Taj jezik sastoji se od nula i </a:t>
            </a:r>
            <a:r>
              <a:rPr lang="hr-HR" sz="2800" dirty="0" smtClean="0"/>
              <a:t>jedinica.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</a:p>
          <a:p>
            <a:pPr marL="0" indent="0">
              <a:buNone/>
            </a:pPr>
            <a:r>
              <a:rPr lang="hr-HR" sz="2800" dirty="0" smtClean="0"/>
              <a:t>Da </a:t>
            </a:r>
            <a:r>
              <a:rPr lang="hr-HR" sz="2800" dirty="0"/>
              <a:t>ne bismo morali pisati programe u nerazumljivom strojnom jeziku, uveden je </a:t>
            </a:r>
            <a:r>
              <a:rPr lang="hr-HR" sz="2800" dirty="0" smtClean="0"/>
              <a:t>„prijateljskiji” zapis </a:t>
            </a:r>
            <a:r>
              <a:rPr lang="hr-HR" sz="2800" dirty="0"/>
              <a:t>tog jezika koji se naziva </a:t>
            </a:r>
            <a:r>
              <a:rPr lang="hr-HR" sz="2800" b="1" dirty="0"/>
              <a:t>asembler</a:t>
            </a:r>
            <a:r>
              <a:rPr lang="hr-HR" sz="2800" dirty="0"/>
              <a:t>. </a:t>
            </a:r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Asembler </a:t>
            </a:r>
            <a:r>
              <a:rPr lang="hr-HR" sz="2800" dirty="0"/>
              <a:t>je jezik sastavljen od </a:t>
            </a:r>
            <a:r>
              <a:rPr lang="hr-HR" sz="2800" dirty="0" smtClean="0"/>
              <a:t>naredbi </a:t>
            </a:r>
            <a:r>
              <a:rPr lang="hr-HR" sz="2800" dirty="0"/>
              <a:t>koje predstavljaju simbolički zapis strojnog jezika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944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hr-HR" sz="5400" dirty="0"/>
              <a:t>Programski jezici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1432560"/>
            <a:ext cx="10325100" cy="5149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Strojni jezik: </a:t>
            </a:r>
            <a:r>
              <a:rPr lang="hr-HR" sz="2800" i="1" dirty="0" smtClean="0"/>
              <a:t>(niši </a:t>
            </a:r>
            <a:r>
              <a:rPr lang="hr-HR" sz="2800" i="1" dirty="0"/>
              <a:t>programski jezik</a:t>
            </a:r>
            <a:r>
              <a:rPr lang="hr-HR" sz="2800" i="1" dirty="0" smtClean="0"/>
              <a:t>)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111011000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Asembler: </a:t>
            </a:r>
            <a:r>
              <a:rPr lang="hr-HR" sz="2800" i="1" dirty="0" smtClean="0"/>
              <a:t>(niši </a:t>
            </a:r>
            <a:r>
              <a:rPr lang="hr-HR" sz="2800" i="1" dirty="0"/>
              <a:t>programski jezik)</a:t>
            </a:r>
          </a:p>
          <a:p>
            <a:pPr marL="0" indent="0">
              <a:buNone/>
            </a:pPr>
            <a:r>
              <a:rPr lang="hr-HR" sz="2800" dirty="0" smtClean="0"/>
              <a:t>ADD </a:t>
            </a:r>
            <a:r>
              <a:rPr lang="hr-HR" sz="2800" dirty="0"/>
              <a:t>AX,BX	; na vrijednost </a:t>
            </a:r>
            <a:r>
              <a:rPr lang="hr-HR" sz="2800" dirty="0" smtClean="0"/>
              <a:t>A </a:t>
            </a:r>
            <a:r>
              <a:rPr lang="hr-HR" sz="2800" dirty="0"/>
              <a:t>dodaje se </a:t>
            </a:r>
            <a:r>
              <a:rPr lang="hr-HR" sz="2800" dirty="0" smtClean="0"/>
              <a:t>vrijednost B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Programski jezik C: </a:t>
            </a:r>
            <a:r>
              <a:rPr lang="hr-HR" sz="2800" i="1" dirty="0" smtClean="0"/>
              <a:t>(viši programski jezik)</a:t>
            </a:r>
          </a:p>
          <a:p>
            <a:pPr marL="0" indent="0">
              <a:buNone/>
            </a:pPr>
            <a:r>
              <a:rPr lang="hr-HR" sz="2800" dirty="0" smtClean="0"/>
              <a:t>a </a:t>
            </a:r>
            <a:r>
              <a:rPr lang="hr-HR" sz="2800" dirty="0"/>
              <a:t>= a + b</a:t>
            </a:r>
            <a:r>
              <a:rPr lang="hr-HR" sz="2800" dirty="0" smtClean="0"/>
              <a:t>; 		;varijabla a jednaka je zbroju vrijednosti varijable b i 			„stare” varijable a</a:t>
            </a:r>
          </a:p>
        </p:txBody>
      </p:sp>
    </p:spTree>
    <p:extLst>
      <p:ext uri="{BB962C8B-B14F-4D97-AF65-F5344CB8AC3E}">
        <p14:creationId xmlns:p14="http://schemas.microsoft.com/office/powerpoint/2010/main" val="13984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525</TotalTime>
  <Words>1274</Words>
  <Application>Microsoft Office PowerPoint</Application>
  <PresentationFormat>Widescreen</PresentationFormat>
  <Paragraphs>249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Gill Sans MT</vt:lpstr>
      <vt:lpstr>Impact</vt:lpstr>
      <vt:lpstr>Badge</vt:lpstr>
      <vt:lpstr>Programiranje</vt:lpstr>
      <vt:lpstr>Programiranje</vt:lpstr>
      <vt:lpstr>Programiranje</vt:lpstr>
      <vt:lpstr>Programiranje</vt:lpstr>
      <vt:lpstr>Programiranje</vt:lpstr>
      <vt:lpstr>Programiranje</vt:lpstr>
      <vt:lpstr>Programski jezici</vt:lpstr>
      <vt:lpstr>Programski jezici</vt:lpstr>
      <vt:lpstr>Programski jezici</vt:lpstr>
      <vt:lpstr>Programski jezici</vt:lpstr>
      <vt:lpstr>Programski jezici</vt:lpstr>
      <vt:lpstr>Programski jezici</vt:lpstr>
      <vt:lpstr>Programski jezik i Razvojni alat</vt:lpstr>
      <vt:lpstr>Algoritmi</vt:lpstr>
      <vt:lpstr>Algoritmi</vt:lpstr>
      <vt:lpstr>Algoritmi</vt:lpstr>
      <vt:lpstr>Algoritmi</vt:lpstr>
      <vt:lpstr>dijagram toka</vt:lpstr>
      <vt:lpstr>dijagram toka</vt:lpstr>
      <vt:lpstr>dijagram toka</vt:lpstr>
      <vt:lpstr>dijagram toka</vt:lpstr>
      <vt:lpstr>PSeudokod</vt:lpstr>
      <vt:lpstr>PSeudokod</vt:lpstr>
      <vt:lpstr>PSeudokod</vt:lpstr>
      <vt:lpstr>Zadatak 1</vt:lpstr>
      <vt:lpstr>Zadatak 2</vt:lpstr>
      <vt:lpstr>Zadatak 3</vt:lpstr>
      <vt:lpstr>PowerPoint Presentation</vt:lpstr>
      <vt:lpstr>Programiranje</vt:lpstr>
      <vt:lpstr>Ponavljanje 1</vt:lpstr>
      <vt:lpstr>Ponavljanje 2</vt:lpstr>
      <vt:lpstr>Ponavljanje 2</vt:lpstr>
      <vt:lpstr>Osnovni algoritamski postupci</vt:lpstr>
      <vt:lpstr>Slijed</vt:lpstr>
      <vt:lpstr>Grananje</vt:lpstr>
      <vt:lpstr>Ponavljanje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  <vt:lpstr>Pseudojezik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Programiranje</dc:title>
  <dc:creator>Filip</dc:creator>
  <cp:lastModifiedBy>Filip</cp:lastModifiedBy>
  <cp:revision>42</cp:revision>
  <dcterms:created xsi:type="dcterms:W3CDTF">2020-01-22T20:56:21Z</dcterms:created>
  <dcterms:modified xsi:type="dcterms:W3CDTF">2020-02-11T13:49:51Z</dcterms:modified>
</cp:coreProperties>
</file>